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F5B7D-B959-408F-9D99-5505CCAC7E04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75067-0105-4E78-88B2-738980935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036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.jpeg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10" Type="http://schemas.openxmlformats.org/officeDocument/2006/relationships/image" Target="../media/image4.jpeg"/><Relationship Id="rId4" Type="http://schemas.openxmlformats.org/officeDocument/2006/relationships/slide" Target="slide2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slide" Target="slide2.xml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openxmlformats.org/officeDocument/2006/relationships/image" Target="../media/image6.jpe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4.jpeg"/><Relationship Id="rId3" Type="http://schemas.openxmlformats.org/officeDocument/2006/relationships/slide" Target="slide2.xml"/><Relationship Id="rId7" Type="http://schemas.openxmlformats.org/officeDocument/2006/relationships/image" Target="../media/image12.jpeg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5.jpeg"/><Relationship Id="rId5" Type="http://schemas.openxmlformats.org/officeDocument/2006/relationships/image" Target="../media/image11.jpeg"/><Relationship Id="rId10" Type="http://schemas.microsoft.com/office/2007/relationships/hdphoto" Target="../media/hdphoto4.wdp"/><Relationship Id="rId4" Type="http://schemas.openxmlformats.org/officeDocument/2006/relationships/image" Target="../media/image5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5.jpeg"/><Relationship Id="rId7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4.jpeg"/><Relationship Id="rId5" Type="http://schemas.openxmlformats.org/officeDocument/2006/relationships/image" Target="../media/image17.jpeg"/><Relationship Id="rId10" Type="http://schemas.openxmlformats.org/officeDocument/2006/relationships/slide" Target="slide2.xml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4.jpeg"/><Relationship Id="rId3" Type="http://schemas.openxmlformats.org/officeDocument/2006/relationships/image" Target="../media/image5.jpeg"/><Relationship Id="rId7" Type="http://schemas.openxmlformats.org/officeDocument/2006/relationships/image" Target="../media/image22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11" Type="http://schemas.microsoft.com/office/2007/relationships/hdphoto" Target="../media/hdphoto9.wdp"/><Relationship Id="rId5" Type="http://schemas.openxmlformats.org/officeDocument/2006/relationships/image" Target="../media/image21.jpeg"/><Relationship Id="rId10" Type="http://schemas.openxmlformats.org/officeDocument/2006/relationships/image" Target="../media/image24.jpeg"/><Relationship Id="rId4" Type="http://schemas.openxmlformats.org/officeDocument/2006/relationships/slide" Target="slide2.xml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4.jpeg"/><Relationship Id="rId3" Type="http://schemas.openxmlformats.org/officeDocument/2006/relationships/image" Target="../media/image5.jpeg"/><Relationship Id="rId7" Type="http://schemas.openxmlformats.org/officeDocument/2006/relationships/image" Target="../media/image28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11" Type="http://schemas.openxmlformats.org/officeDocument/2006/relationships/slide" Target="slide2.xml"/><Relationship Id="rId5" Type="http://schemas.openxmlformats.org/officeDocument/2006/relationships/image" Target="../media/image27.jpeg"/><Relationship Id="rId10" Type="http://schemas.microsoft.com/office/2007/relationships/hdphoto" Target="../media/hdphoto12.wdp"/><Relationship Id="rId4" Type="http://schemas.openxmlformats.org/officeDocument/2006/relationships/image" Target="../media/image26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96089445-1024x843_5a4b8e04bb5d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 rot="20702177">
            <a:off x="4855932" y="4997781"/>
            <a:ext cx="2219127" cy="81743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Интерактивный 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тренажер по обучению грамоте</a:t>
            </a:r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975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C:\Users\Пользователь\Desktop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1028" y="378967"/>
            <a:ext cx="8497379" cy="794519"/>
          </a:xfrm>
        </p:spPr>
        <p:txBody>
          <a:bodyPr>
            <a:normAutofit fontScale="90000"/>
          </a:bodyPr>
          <a:lstStyle/>
          <a:p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«Найди слова с заданным звуком»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59"/>
            <a:ext cx="8712968" cy="3800213"/>
          </a:xfrm>
        </p:spPr>
        <p:txBody>
          <a:bodyPr>
            <a:normAutofit/>
          </a:bodyPr>
          <a:lstStyle/>
          <a:p>
            <a:pPr algn="just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упражнять детей в выборе слов с заданным звуком, освоение способа интонационного выделения заданного звука в слове.</a:t>
            </a:r>
          </a:p>
          <a:p>
            <a:pPr algn="l"/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Навигация: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последовательный переход к следующему слайду осуществляется по стрелке;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- для возврата к перечню игр используйте управляющую кнопку</a:t>
            </a: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 слов в каждом задании осуществляется нажатием на предметные картинки в </a:t>
            </a:r>
            <a:b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верхней части слайда. </a:t>
            </a:r>
          </a:p>
          <a:p>
            <a:r>
              <a:rPr lang="ru-RU" sz="1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ЖЕЛАЮ УСПЕХОВ!</a:t>
            </a:r>
            <a:r>
              <a:rPr lang="ru-RU" sz="1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 algn="l"/>
            <a:r>
              <a:rPr lang="ru-RU" sz="15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+mj-lt"/>
              </a:rPr>
              <a:t>                      </a:t>
            </a:r>
          </a:p>
          <a:p>
            <a:pPr algn="l"/>
            <a:endParaRPr lang="ru-RU" sz="1400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ru-RU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                 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</a:t>
            </a:r>
          </a:p>
        </p:txBody>
      </p:sp>
      <p:sp>
        <p:nvSpPr>
          <p:cNvPr id="50" name="Управляющая кнопка: домой 49">
            <a:hlinkClick r:id="rId4" action="ppaction://hlinksldjump" highlightClick="1"/>
          </p:cNvPr>
          <p:cNvSpPr/>
          <p:nvPr/>
        </p:nvSpPr>
        <p:spPr>
          <a:xfrm>
            <a:off x="7020272" y="6021288"/>
            <a:ext cx="792088" cy="720080"/>
          </a:xfrm>
          <a:prstGeom prst="actionButtonHom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>
            <a:hlinkClick r:id="" action="ppaction://hlinkshowjump?jump=nextslide"/>
          </p:cNvPr>
          <p:cNvSpPr/>
          <p:nvPr/>
        </p:nvSpPr>
        <p:spPr>
          <a:xfrm>
            <a:off x="8000995" y="6165304"/>
            <a:ext cx="835179" cy="57606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-облако 4">
            <a:hlinkClick r:id="rId5" action="ppaction://hlinksldjump"/>
          </p:cNvPr>
          <p:cNvSpPr/>
          <p:nvPr/>
        </p:nvSpPr>
        <p:spPr>
          <a:xfrm>
            <a:off x="395536" y="3356992"/>
            <a:ext cx="1594089" cy="1224136"/>
          </a:xfrm>
          <a:prstGeom prst="cloudCallout">
            <a:avLst>
              <a:gd name="adj1" fmla="val -20833"/>
              <a:gd name="adj2" fmla="val 6135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«Ж»</a:t>
            </a:r>
            <a:endParaRPr lang="ru-RU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Выноска-облако 26">
            <a:hlinkClick r:id="rId6" action="ppaction://hlinksldjump"/>
          </p:cNvPr>
          <p:cNvSpPr/>
          <p:nvPr/>
        </p:nvSpPr>
        <p:spPr>
          <a:xfrm>
            <a:off x="2195736" y="3717032"/>
            <a:ext cx="1594089" cy="122413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«Ш»</a:t>
            </a:r>
            <a:endParaRPr lang="ru-RU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Выноска-облако 27">
            <a:hlinkClick r:id="rId7" action="ppaction://hlinksldjump"/>
          </p:cNvPr>
          <p:cNvSpPr/>
          <p:nvPr/>
        </p:nvSpPr>
        <p:spPr>
          <a:xfrm>
            <a:off x="4139952" y="3861048"/>
            <a:ext cx="1594089" cy="122413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«Ц»</a:t>
            </a:r>
            <a:endParaRPr lang="ru-RU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Выноска-облако 28">
            <a:hlinkClick r:id="rId8" action="ppaction://hlinksldjump"/>
          </p:cNvPr>
          <p:cNvSpPr/>
          <p:nvPr/>
        </p:nvSpPr>
        <p:spPr>
          <a:xfrm>
            <a:off x="6012160" y="3212976"/>
            <a:ext cx="1594089" cy="122413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«Щ»</a:t>
            </a:r>
            <a:endParaRPr lang="ru-RU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Выноска-облако 29">
            <a:hlinkClick r:id="" action="ppaction://noaction"/>
          </p:cNvPr>
          <p:cNvSpPr/>
          <p:nvPr/>
        </p:nvSpPr>
        <p:spPr>
          <a:xfrm>
            <a:off x="2987824" y="5085184"/>
            <a:ext cx="1594089" cy="122413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«Ч»</a:t>
            </a:r>
            <a:endParaRPr lang="ru-RU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6444208" y="2259381"/>
            <a:ext cx="326156" cy="262358"/>
          </a:xfrm>
          <a:prstGeom prst="actionButtonHom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C:\Users\Пользователь\Desktop\hello_html_m7f61a268.p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512" y="4365104"/>
            <a:ext cx="3024276" cy="2268680"/>
          </a:xfrm>
          <a:prstGeom prst="rect">
            <a:avLst/>
          </a:prstGeom>
          <a:noFill/>
        </p:spPr>
      </p:pic>
      <p:pic>
        <p:nvPicPr>
          <p:cNvPr id="15" name="Picture 2" descr="C:\Users\Пользователь\Desktop\c675d3477f64.png"/>
          <p:cNvPicPr>
            <a:picLocks noChangeAspect="1" noChangeArrowheads="1"/>
          </p:cNvPicPr>
          <p:nvPr/>
        </p:nvPicPr>
        <p:blipFill rotWithShape="1">
          <a:blip r:embed="rId10"/>
          <a:srcRect l="9206" t="3772" r="7825"/>
          <a:stretch/>
        </p:blipFill>
        <p:spPr bwMode="auto">
          <a:xfrm>
            <a:off x="7606249" y="3933762"/>
            <a:ext cx="1295356" cy="2014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995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p15="http://schemas.microsoft.com/office/powerpoint/2012/main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2051720" y="3068960"/>
            <a:ext cx="2706458" cy="1931508"/>
            <a:chOff x="2085037" y="1665700"/>
            <a:chExt cx="2952328" cy="2160240"/>
          </a:xfrm>
        </p:grpSpPr>
        <p:sp>
          <p:nvSpPr>
            <p:cNvPr id="6" name="Выноска-облако 5"/>
            <p:cNvSpPr/>
            <p:nvPr/>
          </p:nvSpPr>
          <p:spPr>
            <a:xfrm rot="1531501">
              <a:off x="2085037" y="1665700"/>
              <a:ext cx="2952328" cy="2160240"/>
            </a:xfrm>
            <a:prstGeom prst="cloudCallout">
              <a:avLst>
                <a:gd name="adj1" fmla="val 121827"/>
                <a:gd name="adj2" fmla="val -228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«Ж»</a:t>
              </a:r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08524" y="1922570"/>
              <a:ext cx="2427447" cy="1480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smtClean="0">
                  <a:latin typeface="Times New Roman" pitchFamily="18" charset="0"/>
                  <a:cs typeface="Times New Roman" pitchFamily="18" charset="0"/>
                </a:rPr>
                <a:t>«Ж»</a:t>
              </a:r>
              <a:endParaRPr lang="ru-RU" sz="8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Рисунок 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0" r="9924"/>
          <a:stretch/>
        </p:blipFill>
        <p:spPr>
          <a:xfrm>
            <a:off x="7565721" y="922689"/>
            <a:ext cx="1277654" cy="1661562"/>
          </a:xfrm>
          <a:prstGeom prst="rect">
            <a:avLst/>
          </a:prstGeom>
        </p:spPr>
      </p:pic>
      <p:pic>
        <p:nvPicPr>
          <p:cNvPr id="3" name="Рисунок 2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11" y="603112"/>
            <a:ext cx="2000103" cy="1537752"/>
          </a:xfrm>
          <a:prstGeom prst="rect">
            <a:avLst/>
          </a:prstGeom>
        </p:spPr>
      </p:pic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8434838" y="6165304"/>
            <a:ext cx="624266" cy="57606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98" r="21093"/>
          <a:stretch/>
        </p:blipFill>
        <p:spPr>
          <a:xfrm>
            <a:off x="3995736" y="1218452"/>
            <a:ext cx="1503124" cy="1844824"/>
          </a:xfrm>
          <a:prstGeom prst="rect">
            <a:avLst/>
          </a:prstGeom>
        </p:spPr>
      </p:pic>
      <p:pic>
        <p:nvPicPr>
          <p:cNvPr id="15" name="Рисунок 14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5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357" y="449576"/>
            <a:ext cx="1717700" cy="1844824"/>
          </a:xfrm>
          <a:prstGeom prst="rect">
            <a:avLst/>
          </a:prstGeom>
        </p:spPr>
      </p:pic>
      <p:pic>
        <p:nvPicPr>
          <p:cNvPr id="17" name="Рисунок 16">
            <a:hlinkClick r:id="" action="ppaction://noaction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49800"/>
            <a:ext cx="1739128" cy="2382129"/>
          </a:xfrm>
          <a:prstGeom prst="rect">
            <a:avLst/>
          </a:prstGeom>
        </p:spPr>
      </p:pic>
      <p:sp>
        <p:nvSpPr>
          <p:cNvPr id="28" name="Управляющая кнопка: домой 27">
            <a:hlinkClick r:id="rId11" action="ppaction://hlinksldjump" highlightClick="1"/>
          </p:cNvPr>
          <p:cNvSpPr/>
          <p:nvPr/>
        </p:nvSpPr>
        <p:spPr>
          <a:xfrm>
            <a:off x="7661863" y="6170240"/>
            <a:ext cx="572209" cy="566191"/>
          </a:xfrm>
          <a:prstGeom prst="actionButtonHom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C:\Users\Пользователь\Desktop\c675d3477f64.png"/>
          <p:cNvPicPr>
            <a:picLocks noChangeAspect="1" noChangeArrowheads="1"/>
          </p:cNvPicPr>
          <p:nvPr/>
        </p:nvPicPr>
        <p:blipFill rotWithShape="1">
          <a:blip r:embed="rId12"/>
          <a:srcRect l="9206" t="3772" r="7825"/>
          <a:stretch/>
        </p:blipFill>
        <p:spPr bwMode="auto">
          <a:xfrm>
            <a:off x="6739003" y="2968668"/>
            <a:ext cx="2007968" cy="312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196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p15="http://schemas.microsoft.com/office/powerpoint/2012/main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Пользователь\Desktop\рабочка к презентации\blue-powerpoint-background-stars_25729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1547664" y="3068960"/>
            <a:ext cx="2711792" cy="1811159"/>
            <a:chOff x="2140249" y="1655942"/>
            <a:chExt cx="2952328" cy="2160239"/>
          </a:xfrm>
        </p:grpSpPr>
        <p:sp>
          <p:nvSpPr>
            <p:cNvPr id="6" name="Выноска-облако 5"/>
            <p:cNvSpPr/>
            <p:nvPr/>
          </p:nvSpPr>
          <p:spPr>
            <a:xfrm rot="1531501">
              <a:off x="2140249" y="1655942"/>
              <a:ext cx="2952328" cy="2160239"/>
            </a:xfrm>
            <a:prstGeom prst="cloudCallout">
              <a:avLst>
                <a:gd name="adj1" fmla="val 129478"/>
                <a:gd name="adj2" fmla="val -4841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«Ж»</a:t>
              </a:r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29865" y="1837472"/>
              <a:ext cx="2544835" cy="1578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smtClean="0">
                  <a:latin typeface="Times New Roman" pitchFamily="18" charset="0"/>
                  <a:cs typeface="Times New Roman" pitchFamily="18" charset="0"/>
                </a:rPr>
                <a:t>«Ш»</a:t>
              </a:r>
              <a:endParaRPr lang="ru-RU" sz="8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Рисунок 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48" r="17799"/>
          <a:stretch/>
        </p:blipFill>
        <p:spPr>
          <a:xfrm>
            <a:off x="5580112" y="567572"/>
            <a:ext cx="1688155" cy="1916832"/>
          </a:xfrm>
          <a:prstGeom prst="rect">
            <a:avLst/>
          </a:prstGeom>
        </p:spPr>
      </p:pic>
      <p:pic>
        <p:nvPicPr>
          <p:cNvPr id="13" name="Рисунок 12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666375"/>
            <a:ext cx="1180377" cy="1866159"/>
          </a:xfrm>
          <a:prstGeom prst="rect">
            <a:avLst/>
          </a:prstGeom>
        </p:spPr>
      </p:pic>
      <p:pic>
        <p:nvPicPr>
          <p:cNvPr id="14" name="Рисунок 13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93168"/>
            <a:ext cx="1843744" cy="1843744"/>
          </a:xfrm>
          <a:prstGeom prst="rect">
            <a:avLst/>
          </a:prstGeom>
        </p:spPr>
      </p:pic>
      <p:pic>
        <p:nvPicPr>
          <p:cNvPr id="15" name="Рисунок 14">
            <a:hlinkClick r:id="" action="ppaction://noaction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318" y="931829"/>
            <a:ext cx="1905000" cy="1552575"/>
          </a:xfrm>
          <a:prstGeom prst="rect">
            <a:avLst/>
          </a:prstGeom>
        </p:spPr>
      </p:pic>
      <p:sp>
        <p:nvSpPr>
          <p:cNvPr id="20" name="Стрелка вправо 19">
            <a:hlinkClick r:id="" action="ppaction://hlinkshowjump?jump=nextslide"/>
          </p:cNvPr>
          <p:cNvSpPr/>
          <p:nvPr/>
        </p:nvSpPr>
        <p:spPr>
          <a:xfrm>
            <a:off x="8434838" y="6165304"/>
            <a:ext cx="624266" cy="57606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3" action="ppaction://hlinksldjump" highlightClick="1"/>
          </p:cNvPr>
          <p:cNvSpPr/>
          <p:nvPr/>
        </p:nvSpPr>
        <p:spPr>
          <a:xfrm>
            <a:off x="7524328" y="6093296"/>
            <a:ext cx="572209" cy="566191"/>
          </a:xfrm>
          <a:prstGeom prst="actionButtonHom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256" l="0" r="9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3" t="2577" r="7958" b="-1"/>
          <a:stretch/>
        </p:blipFill>
        <p:spPr>
          <a:xfrm>
            <a:off x="7504839" y="745703"/>
            <a:ext cx="1534776" cy="1795962"/>
          </a:xfrm>
          <a:prstGeom prst="rect">
            <a:avLst/>
          </a:prstGeom>
        </p:spPr>
      </p:pic>
      <p:pic>
        <p:nvPicPr>
          <p:cNvPr id="16" name="Picture 2" descr="C:\Users\Пользователь\Desktop\c675d3477f64.png"/>
          <p:cNvPicPr>
            <a:picLocks noChangeAspect="1" noChangeArrowheads="1"/>
          </p:cNvPicPr>
          <p:nvPr/>
        </p:nvPicPr>
        <p:blipFill rotWithShape="1">
          <a:blip r:embed="rId13"/>
          <a:srcRect l="9206" t="3772" r="7825"/>
          <a:stretch/>
        </p:blipFill>
        <p:spPr bwMode="auto">
          <a:xfrm>
            <a:off x="6739003" y="2968668"/>
            <a:ext cx="2007968" cy="312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664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p15="http://schemas.microsoft.com/office/powerpoint/2012/main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1043608" y="2780928"/>
            <a:ext cx="2734419" cy="1811160"/>
            <a:chOff x="661178" y="1529761"/>
            <a:chExt cx="2952328" cy="2160240"/>
          </a:xfrm>
        </p:grpSpPr>
        <p:sp>
          <p:nvSpPr>
            <p:cNvPr id="6" name="Выноска-облако 5"/>
            <p:cNvSpPr/>
            <p:nvPr/>
          </p:nvSpPr>
          <p:spPr>
            <a:xfrm rot="1531501">
              <a:off x="661178" y="1529761"/>
              <a:ext cx="2952328" cy="2160240"/>
            </a:xfrm>
            <a:prstGeom prst="cloudCallout">
              <a:avLst>
                <a:gd name="adj1" fmla="val 153421"/>
                <a:gd name="adj2" fmla="val -571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«Ж»</a:t>
              </a:r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16821" y="1752596"/>
              <a:ext cx="2168973" cy="1578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smtClean="0">
                  <a:latin typeface="Times New Roman" pitchFamily="18" charset="0"/>
                  <a:cs typeface="Times New Roman" pitchFamily="18" charset="0"/>
                </a:rPr>
                <a:t>«Ц»</a:t>
              </a:r>
              <a:endParaRPr lang="ru-RU" sz="8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Рисунок 8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4" r="11369"/>
          <a:stretch/>
        </p:blipFill>
        <p:spPr>
          <a:xfrm rot="10332225">
            <a:off x="2487434" y="666360"/>
            <a:ext cx="1307934" cy="1912270"/>
          </a:xfrm>
          <a:prstGeom prst="rect">
            <a:avLst/>
          </a:prstGeom>
        </p:spPr>
      </p:pic>
      <p:pic>
        <p:nvPicPr>
          <p:cNvPr id="13" name="Рисунок 12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r="8429"/>
          <a:stretch/>
        </p:blipFill>
        <p:spPr>
          <a:xfrm>
            <a:off x="7273705" y="980728"/>
            <a:ext cx="1344202" cy="1506436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40" t="-3780" r="540" b="3780"/>
          <a:stretch>
            <a:fillRect/>
          </a:stretch>
        </p:blipFill>
        <p:spPr>
          <a:xfrm>
            <a:off x="102460" y="764702"/>
            <a:ext cx="2166200" cy="1547285"/>
          </a:xfrm>
          <a:prstGeom prst="rect">
            <a:avLst/>
          </a:prstGeom>
        </p:spPr>
      </p:pic>
      <p:pic>
        <p:nvPicPr>
          <p:cNvPr id="14" name="Рисунок 13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07" y="980728"/>
            <a:ext cx="1577570" cy="1368407"/>
          </a:xfrm>
          <a:prstGeom prst="rect">
            <a:avLst/>
          </a:prstGeom>
        </p:spPr>
      </p:pic>
      <p:pic>
        <p:nvPicPr>
          <p:cNvPr id="16" name="Рисунок 15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0" r="9497"/>
          <a:stretch/>
        </p:blipFill>
        <p:spPr>
          <a:xfrm rot="21182362">
            <a:off x="5877526" y="756619"/>
            <a:ext cx="1210734" cy="1628800"/>
          </a:xfrm>
          <a:prstGeom prst="rect">
            <a:avLst/>
          </a:prstGeom>
        </p:spPr>
      </p:pic>
      <p:sp>
        <p:nvSpPr>
          <p:cNvPr id="21" name="Стрелка вправо 20">
            <a:hlinkClick r:id="" action="ppaction://hlinkshowjump?jump=nextslide"/>
          </p:cNvPr>
          <p:cNvSpPr/>
          <p:nvPr/>
        </p:nvSpPr>
        <p:spPr>
          <a:xfrm>
            <a:off x="8434838" y="6165304"/>
            <a:ext cx="624266" cy="57606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омой 21">
            <a:hlinkClick r:id="rId10" action="ppaction://hlinksldjump" highlightClick="1"/>
          </p:cNvPr>
          <p:cNvSpPr/>
          <p:nvPr/>
        </p:nvSpPr>
        <p:spPr>
          <a:xfrm>
            <a:off x="7596336" y="6021288"/>
            <a:ext cx="572209" cy="566191"/>
          </a:xfrm>
          <a:prstGeom prst="actionButtonHom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Пользователь\Desktop\c675d3477f64.png"/>
          <p:cNvPicPr>
            <a:picLocks noChangeAspect="1" noChangeArrowheads="1"/>
          </p:cNvPicPr>
          <p:nvPr/>
        </p:nvPicPr>
        <p:blipFill rotWithShape="1">
          <a:blip r:embed="rId11"/>
          <a:srcRect l="9206" t="3772" r="7825"/>
          <a:stretch/>
        </p:blipFill>
        <p:spPr bwMode="auto">
          <a:xfrm>
            <a:off x="6878456" y="2868835"/>
            <a:ext cx="2007968" cy="312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398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p15="http://schemas.microsoft.com/office/powerpoint/2012/main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" name="Группа 2"/>
          <p:cNvGrpSpPr/>
          <p:nvPr/>
        </p:nvGrpSpPr>
        <p:grpSpPr>
          <a:xfrm>
            <a:off x="1187624" y="2564904"/>
            <a:ext cx="2832077" cy="2232247"/>
            <a:chOff x="4404219" y="2636913"/>
            <a:chExt cx="2832077" cy="1962089"/>
          </a:xfrm>
        </p:grpSpPr>
        <p:sp>
          <p:nvSpPr>
            <p:cNvPr id="6" name="Выноска-облако 5"/>
            <p:cNvSpPr/>
            <p:nvPr/>
          </p:nvSpPr>
          <p:spPr>
            <a:xfrm rot="1531501">
              <a:off x="4404219" y="2636913"/>
              <a:ext cx="2832077" cy="1962089"/>
            </a:xfrm>
            <a:prstGeom prst="cloudCallout">
              <a:avLst>
                <a:gd name="adj1" fmla="val 135318"/>
                <a:gd name="adj2" fmla="val -4327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«Ж»</a:t>
              </a:r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91374" y="3016935"/>
              <a:ext cx="2337499" cy="1163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smtClean="0">
                  <a:latin typeface="Times New Roman" pitchFamily="18" charset="0"/>
                  <a:cs typeface="Times New Roman" pitchFamily="18" charset="0"/>
                </a:rPr>
                <a:t>«Щ»</a:t>
              </a:r>
              <a:endParaRPr lang="ru-RU" sz="8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434838" y="6165304"/>
            <a:ext cx="624266" cy="57606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омой 16">
            <a:hlinkClick r:id="rId4" action="ppaction://hlinksldjump" highlightClick="1"/>
          </p:cNvPr>
          <p:cNvSpPr/>
          <p:nvPr/>
        </p:nvSpPr>
        <p:spPr>
          <a:xfrm>
            <a:off x="7593028" y="6198500"/>
            <a:ext cx="572209" cy="566191"/>
          </a:xfrm>
          <a:prstGeom prst="actionButtonHom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39" y="908720"/>
            <a:ext cx="1503732" cy="1651098"/>
          </a:xfrm>
          <a:prstGeom prst="rect">
            <a:avLst/>
          </a:prstGeom>
        </p:spPr>
      </p:pic>
      <p:pic>
        <p:nvPicPr>
          <p:cNvPr id="12" name="Рисунок 11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911" b="3911"/>
          <a:stretch>
            <a:fillRect/>
          </a:stretch>
        </p:blipFill>
        <p:spPr>
          <a:xfrm rot="21144388">
            <a:off x="2013302" y="759954"/>
            <a:ext cx="1460452" cy="1571092"/>
          </a:xfrm>
          <a:prstGeom prst="rect">
            <a:avLst/>
          </a:prstGeom>
        </p:spPr>
      </p:pic>
      <p:pic>
        <p:nvPicPr>
          <p:cNvPr id="20" name="Рисунок 19">
            <a:hlinkClick r:id="" action="ppaction://noaction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14179"/>
            <a:ext cx="1683170" cy="1506474"/>
          </a:xfrm>
          <a:prstGeom prst="rect">
            <a:avLst/>
          </a:prstGeom>
        </p:spPr>
      </p:pic>
      <p:pic>
        <p:nvPicPr>
          <p:cNvPr id="22" name="Рисунок 21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31" r="7810"/>
          <a:stretch/>
        </p:blipFill>
        <p:spPr>
          <a:xfrm>
            <a:off x="3645197" y="933079"/>
            <a:ext cx="1428447" cy="1484404"/>
          </a:xfrm>
          <a:prstGeom prst="rect">
            <a:avLst/>
          </a:prstGeom>
        </p:spPr>
      </p:pic>
      <p:pic>
        <p:nvPicPr>
          <p:cNvPr id="23" name="Рисунок 22">
            <a:hlinkClick r:id="" action="ppaction://noaction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86" y="908720"/>
            <a:ext cx="1508763" cy="1508763"/>
          </a:xfrm>
          <a:prstGeom prst="rect">
            <a:avLst/>
          </a:prstGeom>
        </p:spPr>
      </p:pic>
      <p:pic>
        <p:nvPicPr>
          <p:cNvPr id="14" name="Picture 2" descr="C:\Users\Пользователь\Desktop\c675d3477f64.png"/>
          <p:cNvPicPr>
            <a:picLocks noChangeAspect="1" noChangeArrowheads="1"/>
          </p:cNvPicPr>
          <p:nvPr/>
        </p:nvPicPr>
        <p:blipFill rotWithShape="1">
          <a:blip r:embed="rId13"/>
          <a:srcRect l="9206" t="3772" r="7825"/>
          <a:stretch/>
        </p:blipFill>
        <p:spPr bwMode="auto">
          <a:xfrm>
            <a:off x="6739003" y="2968668"/>
            <a:ext cx="2007968" cy="312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602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p15="http://schemas.microsoft.com/office/powerpoint/2012/main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1331640" y="2708920"/>
            <a:ext cx="2441446" cy="2219454"/>
            <a:chOff x="2079712" y="1619839"/>
            <a:chExt cx="2952328" cy="2610208"/>
          </a:xfrm>
        </p:grpSpPr>
        <p:sp>
          <p:nvSpPr>
            <p:cNvPr id="6" name="Выноска-облако 5"/>
            <p:cNvSpPr/>
            <p:nvPr/>
          </p:nvSpPr>
          <p:spPr>
            <a:xfrm rot="1531501">
              <a:off x="2079712" y="1619839"/>
              <a:ext cx="2952328" cy="2610208"/>
            </a:xfrm>
            <a:prstGeom prst="cloudCallout">
              <a:avLst>
                <a:gd name="adj1" fmla="val 159922"/>
                <a:gd name="adj2" fmla="val -5211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«Ж»</a:t>
              </a:r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88632" y="2084100"/>
              <a:ext cx="2374973" cy="1556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smtClean="0">
                  <a:latin typeface="Times New Roman" pitchFamily="18" charset="0"/>
                  <a:cs typeface="Times New Roman" pitchFamily="18" charset="0"/>
                </a:rPr>
                <a:t>«Ч»</a:t>
              </a:r>
              <a:endParaRPr lang="ru-RU" sz="8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" name="Рисунок 11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2220">
            <a:off x="3585016" y="1119501"/>
            <a:ext cx="1636813" cy="912579"/>
          </a:xfrm>
          <a:prstGeom prst="rect">
            <a:avLst/>
          </a:prstGeom>
        </p:spPr>
      </p:pic>
      <p:pic>
        <p:nvPicPr>
          <p:cNvPr id="14" name="Рисунок 13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724" r="990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60"/>
          <a:stretch/>
        </p:blipFill>
        <p:spPr>
          <a:xfrm>
            <a:off x="2267744" y="592943"/>
            <a:ext cx="1446880" cy="1965697"/>
          </a:xfrm>
          <a:prstGeom prst="rect">
            <a:avLst/>
          </a:prstGeom>
        </p:spPr>
      </p:pic>
      <p:pic>
        <p:nvPicPr>
          <p:cNvPr id="24" name="Рисунок 23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4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775308"/>
            <a:ext cx="1811051" cy="1600969"/>
          </a:xfrm>
          <a:prstGeom prst="rect">
            <a:avLst/>
          </a:prstGeom>
        </p:spPr>
      </p:pic>
      <p:pic>
        <p:nvPicPr>
          <p:cNvPr id="30" name="Рисунок 29">
            <a:hlinkClick r:id="" action="ppaction://noaction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71" y="685696"/>
            <a:ext cx="2383443" cy="1825390"/>
          </a:xfrm>
          <a:prstGeom prst="rect">
            <a:avLst/>
          </a:prstGeom>
        </p:spPr>
      </p:pic>
      <p:sp>
        <p:nvSpPr>
          <p:cNvPr id="22" name="Управляющая кнопка: домой 21">
            <a:hlinkClick r:id="rId11" action="ppaction://hlinksldjump" highlightClick="1"/>
          </p:cNvPr>
          <p:cNvSpPr/>
          <p:nvPr/>
        </p:nvSpPr>
        <p:spPr>
          <a:xfrm>
            <a:off x="8320271" y="6200585"/>
            <a:ext cx="572209" cy="566191"/>
          </a:xfrm>
          <a:prstGeom prst="actionButtonHom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9" r="13374"/>
          <a:stretch/>
        </p:blipFill>
        <p:spPr>
          <a:xfrm>
            <a:off x="7742987" y="931313"/>
            <a:ext cx="1288279" cy="1735120"/>
          </a:xfrm>
          <a:prstGeom prst="rect">
            <a:avLst/>
          </a:prstGeom>
        </p:spPr>
      </p:pic>
      <p:pic>
        <p:nvPicPr>
          <p:cNvPr id="13" name="Picture 2" descr="C:\Users\Пользователь\Desktop\c675d3477f64.png"/>
          <p:cNvPicPr>
            <a:picLocks noChangeAspect="1" noChangeArrowheads="1"/>
          </p:cNvPicPr>
          <p:nvPr/>
        </p:nvPicPr>
        <p:blipFill rotWithShape="1">
          <a:blip r:embed="rId13"/>
          <a:srcRect l="9206" t="3772" r="7825"/>
          <a:stretch/>
        </p:blipFill>
        <p:spPr bwMode="auto">
          <a:xfrm>
            <a:off x="6739003" y="2968668"/>
            <a:ext cx="2007968" cy="312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276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p15="http://schemas.microsoft.com/office/powerpoint/2012/main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113</Words>
  <Application>Microsoft Office PowerPoint</Application>
  <PresentationFormat>Экран (4:3)</PresentationFormat>
  <Paragraphs>35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Интерактивный  тренажер по обучению грамоте</vt:lpstr>
      <vt:lpstr>«Найди слова с заданным звуком»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Интерактивный  тренажер по обучению грамоте</dc:title>
  <dc:creator>Александра</dc:creator>
  <cp:lastModifiedBy>Александра</cp:lastModifiedBy>
  <cp:revision>7</cp:revision>
  <dcterms:created xsi:type="dcterms:W3CDTF">2020-04-07T11:14:53Z</dcterms:created>
  <dcterms:modified xsi:type="dcterms:W3CDTF">2020-04-07T12:01:24Z</dcterms:modified>
</cp:coreProperties>
</file>