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62" r:id="rId5"/>
    <p:sldId id="263" r:id="rId6"/>
    <p:sldId id="264" r:id="rId7"/>
    <p:sldId id="265" r:id="rId8"/>
    <p:sldId id="272" r:id="rId9"/>
    <p:sldId id="266" r:id="rId10"/>
    <p:sldId id="271" r:id="rId11"/>
    <p:sldId id="269" r:id="rId12"/>
    <p:sldId id="274" r:id="rId13"/>
    <p:sldId id="280" r:id="rId14"/>
    <p:sldId id="282" r:id="rId15"/>
    <p:sldId id="281" r:id="rId16"/>
    <p:sldId id="284" r:id="rId17"/>
    <p:sldId id="286" r:id="rId18"/>
    <p:sldId id="283" r:id="rId19"/>
    <p:sldId id="287" r:id="rId20"/>
    <p:sldId id="270" r:id="rId21"/>
  </p:sldIdLst>
  <p:sldSz cx="9144000" cy="6858000" type="screen4x3"/>
  <p:notesSz cx="6877050" cy="1000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564569-0918-474B-9108-05A07AA49A9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9CCDA6-1211-4235-AECB-B931139AC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64569-0918-474B-9108-05A07AA49A9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CCDA6-1211-4235-AECB-B931139AC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C564569-0918-474B-9108-05A07AA49A9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9CCDA6-1211-4235-AECB-B931139AC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64569-0918-474B-9108-05A07AA49A9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CCDA6-1211-4235-AECB-B931139AC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564569-0918-474B-9108-05A07AA49A9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F9CCDA6-1211-4235-AECB-B931139AC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64569-0918-474B-9108-05A07AA49A9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CCDA6-1211-4235-AECB-B931139AC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64569-0918-474B-9108-05A07AA49A9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CCDA6-1211-4235-AECB-B931139AC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64569-0918-474B-9108-05A07AA49A9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CCDA6-1211-4235-AECB-B931139AC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564569-0918-474B-9108-05A07AA49A9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CCDA6-1211-4235-AECB-B931139AC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64569-0918-474B-9108-05A07AA49A9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CCDA6-1211-4235-AECB-B931139AC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564569-0918-474B-9108-05A07AA49A9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CCDA6-1211-4235-AECB-B931139AC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C564569-0918-474B-9108-05A07AA49A92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9CCDA6-1211-4235-AECB-B931139AC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257176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дошкольников к обучению грамоте.</a:t>
            </a:r>
            <a:endParaRPr lang="ru-RU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razdniki.me/wp-content/uploads/2013/05/deti_chitayu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86058"/>
            <a:ext cx="4757420" cy="392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3"/>
            <a:ext cx="8715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дети освоят способ интонационного выделения звука в слове, их начинают учить определять, на каком месте находится нужный звук — в начале, середине или конце слова.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начале обучения детям можно предложить фигурки животных,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голова животного указывает на начало,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туловище - на середину, а хвост - на конец слова.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ставят символ опознаваемого звука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нужный квадратик.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http://festival.1september.ru/articles/525290/img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786190"/>
            <a:ext cx="42148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Развитие графических навыков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571481"/>
            <a:ext cx="878687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Письмо, как и чтение, невозможно без высокого уровня развития устной речи, являющейся базой для их формирования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ее осознания и анализа, 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развития общей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аналитико-синтетической деятельности.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Еще один аспект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подготовки к письму связан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непосредственно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овладением техникой письма, двигательной стороной графического навыка, формированием психомоторной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готовности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письму. Начальный этап овладения навыком письма представляет для детей большую трудность,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требует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выработки плавных, ритмических, хорошо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координированных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движений кисти руки, тонких пространственных ориентировок, хорошего глазомера. Эти трудности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преодолеваются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путем длительных, систематических упражнений.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подготовки руки и глаза к письму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подготовительной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группе: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Развитие точности зрительного восприятия,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умения вычленять элементы из целого и вновь объединять их в целое, развитие точности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пространственной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дифференцировки.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Развитие ориентировки в пространстве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направлениям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(вправо, влево, правая сторона, левая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сторона, клеточка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Ознакомление с правилами письма: пишут слева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направо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последовательно заполняют страницу, сохраняя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одинаковую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величину элементов, равное расстояние между ними.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Подготовка мелкой мускулатуры руки к письму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выработка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умения управлять своими движениями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поставленной задачей (штриховка, рисование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бордюров)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Выработка умения сопровождать словесными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объяснениями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свои наблюдения и действия.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Обучение соблюдению при выполнении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приготовительных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упражнений к письму определенных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гигиенических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требований (расположение тетради, посадка за столом, поза пишущего, расстояние глаз от тетради, правила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держания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ручки, карандаша).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Целесообразно проводить и специально подобранные подготовительные упражнения: обводку и штриховку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геометрических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фигур, контурных изображений овощей,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фруктов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грибов, листьев; рисование предметов, напоминающих элементы букв (флажки, кружки, огурец, удочка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процессе этих упражнений обращается внимание на развитие глазомера и точности зрительного восприятия, пространственных ориентировок на листе тетради,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гигиенических правил при письме.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7270652" cy="139444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«Игры по обучению грамоте»</a:t>
            </a:r>
            <a:br>
              <a:rPr lang="ru-RU" sz="40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ru-RU" sz="40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/>
            </a:r>
            <a:br>
              <a:rPr lang="ru-RU" sz="40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Соотнеси картинку со схемой слова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3" name="Picture 2" descr="C:\Users\валера\Desktop\родители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785926"/>
            <a:ext cx="5454368" cy="4887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3238" y="836613"/>
            <a:ext cx="8183562" cy="1296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Поставьте букву, которая есть в названии предметов группы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A6E6E-3CC1-43D5-86C3-6461032E39F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1700213"/>
            <a:ext cx="18002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2500" y="1700213"/>
            <a:ext cx="187166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56325" y="1700213"/>
            <a:ext cx="165576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7" name="Picture 2" descr="C:\Users\root\Pictures\i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81300"/>
            <a:ext cx="11398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C:\Users\root\Pictures\i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852738"/>
            <a:ext cx="93503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" descr="C:\Users\root\Pictures\i4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781300"/>
            <a:ext cx="11414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5" descr="C:\Users\root\Pictures\i3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852738"/>
            <a:ext cx="10810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6" descr="C:\Users\root\Pictures\i37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4076700"/>
            <a:ext cx="20161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7" descr="C:\Users\root\Pictures\i42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2781300"/>
            <a:ext cx="14287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8" descr="C:\Users\root\Pictures\i41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3933825"/>
            <a:ext cx="2520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9" descr="C:\Users\root\Pictures\i35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250" y="2781300"/>
            <a:ext cx="11049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0" descr="C:\Users\root\Pictures\i36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750" y="4005263"/>
            <a:ext cx="21605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203575" y="5300663"/>
            <a:ext cx="647700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67175" y="5300663"/>
            <a:ext cx="649288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32363" y="5300663"/>
            <a:ext cx="647700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24525" y="5300663"/>
            <a:ext cx="647700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З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43663" y="5300663"/>
            <a:ext cx="649287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Б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35825" y="5300663"/>
            <a:ext cx="649288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27988" y="5300663"/>
            <a:ext cx="647700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11413" y="5300663"/>
            <a:ext cx="647700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9618 -0.525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07407E-6 L 0.06303 -0.51435 " pathEditMode="relative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5.55556E-7 -0.50393 " pathEditMode="relative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solidFill>
            <a:srgbClr val="0070C0"/>
          </a:solidFill>
        </p:spPr>
        <p:txBody>
          <a:bodyPr/>
          <a:lstStyle/>
          <a:p>
            <a:pPr>
              <a:defRPr/>
            </a:pPr>
            <a:fld id="{897A35BF-37FB-4596-972B-432B9C5DC459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88150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+mn-cs"/>
              </a:rPr>
              <a:t>  </a:t>
            </a:r>
            <a:r>
              <a:rPr lang="ru-RU" sz="28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«Рассели друзей по домикам»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rgbClr val="0070C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Цель: </a:t>
            </a:r>
            <a:r>
              <a:rPr lang="ru-RU" sz="28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упражнять в делении слов на слоги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4213" y="2708275"/>
            <a:ext cx="172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16238" y="2852738"/>
            <a:ext cx="2016125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08625" y="2852738"/>
            <a:ext cx="2808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84213" y="1773238"/>
            <a:ext cx="17272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843213" y="1989138"/>
            <a:ext cx="2160587" cy="86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435600" y="1989138"/>
            <a:ext cx="2881313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pic>
        <p:nvPicPr>
          <p:cNvPr id="11274" name="Picture 18" descr="C:\Users\root\Pictures\i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860800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9" descr="C:\Users\root\Pictures\i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005263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0" descr="C:\Users\root\Pictures\i1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437063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1" descr="C:\Users\root\Pictures\i1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6700"/>
            <a:ext cx="1019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2" descr="C:\Users\root\Pictures\i1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076700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3" descr="C:\Users\root\Pictures\i16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4005263"/>
            <a:ext cx="936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2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53542 -0.18889 " pathEditMode="relative" ptsTypes="AA">
                                      <p:cBhvr>
                                        <p:cTn id="6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7268 L -0.16129 -0.230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75 L 0.00851 -0.25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3066 -0.2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5521 -0.312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01135 L -0.61823 -0.1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3238" y="4149725"/>
            <a:ext cx="8183562" cy="1511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              </a:t>
            </a:r>
            <a:r>
              <a:rPr lang="ru-RU" sz="9600" dirty="0" smtClean="0"/>
              <a:t>Ш  А  Р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solidFill>
            <a:srgbClr val="0070C0"/>
          </a:solidFill>
        </p:spPr>
        <p:txBody>
          <a:bodyPr/>
          <a:lstStyle/>
          <a:p>
            <a:pPr>
              <a:defRPr/>
            </a:pPr>
            <a:fld id="{FB32C715-C940-4D42-8692-B65D0EAAEBA4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2292" name="Picture 5" descr="C:\Users\root\Pictures\i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19446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C:\Users\root\Pictures\i2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557338"/>
            <a:ext cx="22320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C:\Users\root\Pictures\i2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628775"/>
            <a:ext cx="23764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Игра: «Какое слово хотел написать художник»</a:t>
            </a:r>
            <a:b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упражнять детей в выделении первого звука в словах и составлении из них новых слов.</a:t>
            </a:r>
            <a:endParaRPr lang="ru-RU" dirty="0"/>
          </a:p>
        </p:txBody>
      </p:sp>
    </p:spTree>
  </p:cSld>
  <p:clrMapOvr>
    <a:masterClrMapping/>
  </p:clrMapOvr>
  <p:transition advTm="525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3238" y="692150"/>
            <a:ext cx="8183562" cy="1800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           игра </a:t>
            </a:r>
            <a:r>
              <a:rPr lang="ru-RU" sz="4800" dirty="0" smtClean="0"/>
              <a:t>«Ребусы»                     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цель: развивать логическое мышление, фонематический слух.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solidFill>
            <a:srgbClr val="0070C0"/>
          </a:solidFill>
        </p:spPr>
        <p:txBody>
          <a:bodyPr/>
          <a:lstStyle/>
          <a:p>
            <a:pPr>
              <a:defRPr/>
            </a:pPr>
            <a:fld id="{55B178AC-B57A-4185-92C4-8CC176895E44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676456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b="1" dirty="0">
              <a:ln w="127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27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443" y="4941168"/>
            <a:ext cx="954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     </a:t>
            </a:r>
            <a:endParaRPr lang="ru-RU" sz="4800" dirty="0">
              <a:latin typeface="+mn-lt"/>
              <a:cs typeface="+mn-cs"/>
            </a:endParaRPr>
          </a:p>
        </p:txBody>
      </p:sp>
      <p:sp>
        <p:nvSpPr>
          <p:cNvPr id="19462" name="Rectangle 33"/>
          <p:cNvSpPr>
            <a:spLocks noChangeArrowheads="1"/>
          </p:cNvSpPr>
          <p:nvPr/>
        </p:nvSpPr>
        <p:spPr bwMode="auto">
          <a:xfrm>
            <a:off x="0" y="-371475"/>
            <a:ext cx="649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7200">
                <a:latin typeface="Calibri" pitchFamily="34" charset="0"/>
                <a:cs typeface="Calibri" pitchFamily="34" charset="0"/>
              </a:rPr>
              <a:t> </a:t>
            </a:r>
            <a:r>
              <a:rPr lang="ru-RU" sz="1100">
                <a:latin typeface="Calibri" pitchFamily="34" charset="0"/>
                <a:cs typeface="Calibri" pitchFamily="34" charset="0"/>
              </a:rPr>
              <a:t>        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2644170"/>
            <a:ext cx="4752528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с </a:t>
            </a:r>
            <a:r>
              <a:rPr lang="ru-RU" sz="96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</a:rPr>
              <a:t>3 </a:t>
            </a:r>
            <a:r>
              <a:rPr lang="ru-RU" sz="96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ж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</a:rPr>
              <a:t>стриж</a:t>
            </a:r>
            <a:endParaRPr lang="ru-RU" sz="9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521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800" dirty="0" smtClean="0">
                <a:solidFill>
                  <a:srgbClr val="FF0000"/>
                </a:solidFill>
              </a:rPr>
              <a:t>     бабочка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solidFill>
            <a:srgbClr val="0070C0"/>
          </a:solidFill>
        </p:spPr>
        <p:txBody>
          <a:bodyPr/>
          <a:lstStyle/>
          <a:p>
            <a:pPr>
              <a:defRPr/>
            </a:pPr>
            <a:fld id="{34A1E276-7383-4B4D-A8F4-2A06C9344E19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628800"/>
            <a:ext cx="6768752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dirty="0">
                <a:ln w="10541" cmpd="sng">
                  <a:solidFill>
                    <a:srgbClr val="0070C0"/>
                  </a:solidFill>
                  <a:prstDash val="solid"/>
                </a:ln>
                <a:latin typeface="+mn-lt"/>
                <a:cs typeface="+mn-cs"/>
              </a:rPr>
              <a:t>БА</a:t>
            </a:r>
          </a:p>
        </p:txBody>
      </p:sp>
      <p:pic>
        <p:nvPicPr>
          <p:cNvPr id="20485" name="Picture 4" descr="C:\Users\root\Pictures\i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773238"/>
            <a:ext cx="24479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562" cy="2232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Игра: «Найди пару»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упражнять в выделении первого звука в слове, нахождении схожих звуков,  парных согласных по твердости-мягкости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51A12-5321-4F1B-AA81-E6C5927C065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611188" y="3500438"/>
            <a:ext cx="79930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9600">
                <a:latin typeface="Calibri" pitchFamily="34" charset="0"/>
                <a:cs typeface="Calibri" pitchFamily="34" charset="0"/>
              </a:rPr>
              <a:t>         </a:t>
            </a:r>
            <a:endParaRPr lang="ru-RU" sz="9600"/>
          </a:p>
        </p:txBody>
      </p:sp>
      <p:pic>
        <p:nvPicPr>
          <p:cNvPr id="18437" name="Picture 6" descr="C:\Users\root\Pictures\i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84538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C:\Users\root\Pictures\i3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284538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C:\Users\root\Pictures\i3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2131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C:\Users\root\Pictures\i3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797425"/>
            <a:ext cx="1171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C:\Users\root\Pictures\i3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4941888"/>
            <a:ext cx="98425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C:\Users\root\Pictures\i34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48688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42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03704E-6 L -0.44879 -0.18888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3 0.02801 L 0.41875 -0.213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95 0.02176 L 0.45747 -0.21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solidFill>
            <a:srgbClr val="0070C0"/>
          </a:solidFill>
        </p:spPr>
        <p:txBody>
          <a:bodyPr/>
          <a:lstStyle/>
          <a:p>
            <a:pPr>
              <a:defRPr/>
            </a:pPr>
            <a:fld id="{4E4B2835-2E22-49E7-AB09-29E2F68B6132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640960" cy="76636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+mn-cs"/>
              </a:rPr>
              <a:t>С Л Н О</a:t>
            </a:r>
          </a:p>
          <a:p>
            <a:pPr marL="1371600" indent="-1371600" algn="ctr" fontAlgn="auto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ru-RU" sz="100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2   4  3</a:t>
            </a:r>
          </a:p>
          <a:p>
            <a:pPr marL="1371600" indent="-1371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СЛОН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+mn-cs"/>
              </a:rPr>
              <a:t>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+mn-cs"/>
              </a:rPr>
              <a:t>                   </a:t>
            </a:r>
          </a:p>
        </p:txBody>
      </p:sp>
      <p:pic>
        <p:nvPicPr>
          <p:cNvPr id="13322" name="Picture 10" descr="C:\Users\root\Pictures\i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7893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57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-kopilka.ru/upload/blogs/10705_305f0003b5708f4c3106a965a1b0687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42852"/>
            <a:ext cx="235742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72164" cy="5714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такое грамота?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00042"/>
            <a:ext cx="678661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умение читать и писать.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и письмо – виды речевой деятельности, основой для которых является устная речь. Следовательно,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основой для обучения грамоте является общеречевое развитие детей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netadetstva.net/wp-content/uploads/2013/10/%D0%BC%D0%B8%D0%BD%D0%B8%D0%B0%D1%82%D1%8E%D1%80%D0%B04-300x24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36"/>
            <a:ext cx="700092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9" y="571480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650084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компоненты, которые входят в процесс обучения грамоте: 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звуковой стороны речи; 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фонематических процессов;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готовность к звукобуквенному анализу и синтезу звукового состава речи; 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терминами: "звук", "слог", "слово", "предложение", звуки гласные, согласные, твердые, мягкие, глухие, звонкие.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работать со схемой слова, предложения, разрезной азбукой;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владение навыками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послогового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чтения.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Содержание работы по подготовке детей к обучению грамоте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428736"/>
            <a:ext cx="82153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 определении содержания работы по подготовке к обучению грамоте целесообразно выделить следующие направления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детей со словом — вычленение слова как самостоятельной смысловой единицы из потока речи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с предложением — выделение его как смысловой единицы из речи;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со словесным составом предложения — деление предложения на слова и составление из слов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предложений;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со слоговым строением слова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 (из 2—3 слогов) на части и составление слов из слогов;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со звуковым строением слов,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навыков звукового анализа слов: определение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последовательности звуков (фонем)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 с определенными звуками, понимание смысло-различительной роли фонемы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графических навыков.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Ведущую роль играет формирование способности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звуковой состав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Ознакомление со словом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3" y="714356"/>
            <a:ext cx="60722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формировании представлений о слове 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два основных момента: вычленение слова из потока речи и раскрытие слова как самостоятельной смысловой единицы.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термином «слово» дети начинают знакомиться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группе в процессе общения, при выполнении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речевых упражнений по обучению звукопроизношению, обогащению словаря. Выражения «Послушай, как я скажу это слово», «Скажи слово .... правильно»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используются педагогом.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целью выделения слов из потока речи используются разнообразные игровые упражнения, в которых дети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называют разные предметы и игрушки, их свойства и качества; средства художественной литературы, при помощи тех произведений, в которых слову принадлежит большая роль; игры, игровые действия в которых определяются словами, которые можно или нельзя произносить: «Фанты», «Черное и белое», «Телефон», «Эхо», «Скажи наоборот»; словарные упражнения, упражнения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словообразование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Они помогают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обратить внимание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смысловую сторону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обозначает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признак, действие).</a:t>
            </a:r>
          </a:p>
          <a:p>
            <a:endParaRPr lang="ru-RU" dirty="0"/>
          </a:p>
        </p:txBody>
      </p:sp>
      <p:pic>
        <p:nvPicPr>
          <p:cNvPr id="5" name="Рисунок 4" descr="http://player.myshared.ru/890944/data/images/img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2805" y="1785926"/>
            <a:ext cx="3231195" cy="324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Ознакомление с предложением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78687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Ознакомление начинается с анализа простых предложений без предлогов и союзов, состоящих из 2 — 3 слов (Кукла сидит. Кукла держит шарик). Для анализа предложений используются наглядно-действенные методы и приемы: рассматривание игрушек, демонстрация действий с игрушками, рассматривание картин, пространственное моделирование. Ведется работа по составлению предложений.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основе обучения лежит следующее: четкое произнесение предложения, выделение слов голосом, их количественный и порядковый счет (сколько слов, какое первое слово, какое идет потом), пространственное моделирование слов при помощи абстрактных символов (линии, полоски, квадратики, ). Это помогает ребенку понять линейность (последовательность) и дискретность (членораздельность) речи.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Целесообразно использовать схемы. Детям объясняют, что предложение можно нарисовать (записать), чтобы узнать, сколько в нем слов. Педагог чертит на доске линии по числу слов в анализируемом предложении: «Одна черта обозначает одно слово. Здесь три черты, значит, в предложении три слова. Первое слово обозначается не простой чертой, а чертой с уголком, в конце предложения ставят точку».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четкое произнесение слов с паузой;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произнесение слов под хлопки (воспитателем, отдельными детьми, всей группой);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последовательное называние слов в предложении;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подсчет слов в предложении на пальцах,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с помощью счетных палочек; в громкой речи, про себя;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варианты игры «Живые слова»; произнесение слов вразбивку;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произнесение слов по рядам; шепотный анализ предложения;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предложений из разного количества слов;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предложений с заданным словом;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предложений по «живой сценке»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(Саша удит рыбу. Саша — рыболов)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перепрыгивание через скакалку,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отстукивание на барабане или бубне столько раз,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сколько слов в предложении.</a:t>
            </a:r>
          </a:p>
          <a:p>
            <a:endParaRPr lang="ru-RU" sz="14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8194" name="Picture 2" descr="http://ya-uchitel.ru/_ld/42/4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625922"/>
            <a:ext cx="3286117" cy="2232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9286908" cy="64294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Ознакомление со слоговым строением слова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85794"/>
            <a:ext cx="885831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Слог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произносительной и словообразующей единицей речи.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начальном этапе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работы для анализа берутся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двухсложные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слова, состоящие из прямых открытых слогов,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произношение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написание которых совпадают (Маша, лиса).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Постепенно для анализа вводят слова, состоящие из трех частей (ма-ли-на, кар-ти-на), и только потом слова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односложные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(сыр, дом), поскольку на них нельзя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продемонстрировать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что такое часть слова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 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количественный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порядковый счет слогов в слове;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подсчет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прикасаний тыльной стороны ладони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подбородку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произнесении слова;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схематическое изображение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слогового состава слова (как и при ознакомлении с составом предложения);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речевая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игра «Живые слоги» (по типу игры «Живые слова»);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произнесение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слова по слогам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,соотнесение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 схемой;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слов с заданным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слогов (на материале игрушек, окружающих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картин, по схемам, по словесным заданиям);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слов с заданным слогом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(ма, ли, лу),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дополнение слога до полного слова;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превращение» коротких слов в длинные и наоборот, соответственное изменение схем слогового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(лиса, лисица, лисонька), 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намеренные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ошибки воспитателя при слоговом произнесении слов в процессе работы со схемой и исправление ошибок детьми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соответствующими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умозаключениями;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перестановка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слогов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(трансформация слов):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мышка — камыш, банка — кабан; 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разнообразные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игровые приемы: «Кто быстрее увидит предметы, в названии которых два (три)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загадывание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загадок о предметах, в названии которых определенное количество слогов;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мишутка учился говорить» — медведь учит мишку произносить слова по частям;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Магазин игрушек» — продавец дает игрушку покупателю, если тот правильно произнесет ее название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слогам;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Накорми животное» — дети называют слова, обозначающие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предметы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питания и состоящие из разного количества слогов;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Кто в каком домике будет жить» — в домиках-квадратах живут насекомые,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названиях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которых один, два, три слога.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7154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Ознакомление со звуковым строением слова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928670"/>
            <a:ext cx="92869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запомним: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 мы слышим и произносим.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Буквы мы видим и пишем.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Буква-это графический символ звука.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Гласные звуки – это звуки, при произнесении которых воздушная струя выходит свободно, ей не мешают ни губы, ни зубы, ни язык, поэтому гласные звуки умеют петь. Они произносятся голосом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(голосят, гласят)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могут пропеть любую мелодию. Мы решили, что гласные звуки у нас будут жить только в красных домиках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(красные кружочки или квадраты)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Согласные звуки - это звуки, при произнесении которых воздушная струя встречает преграду. Свободно выходить ей мешают или губы, или зубы, или язык. Некоторые из них можно тянуть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(ССС, МММ,)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но петь никто из них не может, а петь им хочется. Поэтому они СОГЛАСНЫ дружить с гласными, вместе с которыми они тоже могут пропеть любую мелодию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ма-ма-ма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-...)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Поэтому эти звуки и назвали СОГЛАСНЫМИ звуками.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Согласные твердые звуки [П, Б, Т, Д, М, К, Г, ...] - в словах звучат сердито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(твердо)-синие кружочки или квадратики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Согласные мягкие звуки [ПЬ-П', БЬ-Б', ТЬ-Т', ДЬ-Д', МЬ-М'...] - в словах звучат ласково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(мягко)-зеленые кружочки или квадратики.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 [Ш, Ж, Ц] - всегда твердые, у них нет «мягкой» пары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(нет «ласковых» братиков)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 [Ч, Щ, Й] - всегда мягкие, у них нет «твердой» пары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(нет «сердитых братиков»)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7143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Звуковой анализ и синтез.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642918"/>
            <a:ext cx="90011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решения задачи подготовки детей к звуковому анализу необходимо научить их воспринимать слово не как единый звуковой комплекс, а научить слышать в слове отдельные звуки. Способом выделения звука в слове является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особое произнесение слова — с интонационным,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 подчеркнутым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выделением в нем одного звука. 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ебенка нужно специально научить особому протяжному произнесению звука, интонационному выделению его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ОООля,ааарбуз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шшшапка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сссобака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данном случае артикуляция начинает играть особую роль, выполнять функцию ориентировки в слове.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Овладению способом интонационного выделения звука помогают приемы сравнения звуков речи с «песенками» ветра —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шшш,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насоса —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ссс,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произношения, обнаружения звука («песенки») в произносимых взрослым (с интонационным выделением звука) словах. Подбирают слова, которые можно произносить протяжно (с шипящими, сонорными согласными). Далее детям предлагают назвать картинки, игрушки так, чтобы была слышна «песенка» ветра: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шшшар, кошшшка, карандашшш;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«песенка» жука —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жжжук, ножжжницы.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Постепенно вместо слова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песенка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начинает употребляться слово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звук.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произносить слова с интонированием звука закрепляется в игровых заданиях «Скажи, как я», «Скажи, чтобы все услышали в слове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 звук с».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festival.1september.ru/articles/525290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150016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estival.1september.ru/articles/525290/img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714884"/>
            <a:ext cx="342902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estival.1september.ru/articles/525290/img6.gif"/>
          <p:cNvPicPr/>
          <p:nvPr/>
        </p:nvPicPr>
        <p:blipFill>
          <a:blip r:embed="rId4" cstate="print"/>
          <a:srcRect b="46470"/>
          <a:stretch>
            <a:fillRect/>
          </a:stretch>
        </p:blipFill>
        <p:spPr bwMode="auto">
          <a:xfrm>
            <a:off x="6429388" y="4500570"/>
            <a:ext cx="23574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1204</Words>
  <Application>Microsoft Office PowerPoint</Application>
  <PresentationFormat>Экран (4:3)</PresentationFormat>
  <Paragraphs>152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Подготовка дошкольников к обучению грамоте.</vt:lpstr>
      <vt:lpstr>Что такое грамота?</vt:lpstr>
      <vt:lpstr>Слайд 3</vt:lpstr>
      <vt:lpstr>Содержание работы по подготовке детей к обучению грамоте</vt:lpstr>
      <vt:lpstr>Ознакомление со словом</vt:lpstr>
      <vt:lpstr>Ознакомление с предложением</vt:lpstr>
      <vt:lpstr>Ознакомление со слоговым строением слова</vt:lpstr>
      <vt:lpstr>Ознакомление со звуковым строением слова</vt:lpstr>
      <vt:lpstr>Звуковой анализ и синтез.</vt:lpstr>
      <vt:lpstr>Слайд 10</vt:lpstr>
      <vt:lpstr>Развитие графических навыков</vt:lpstr>
      <vt:lpstr>«Игры по обучению грамоте»  Соотнеси картинку со схемой слова </vt:lpstr>
      <vt:lpstr>Поставьте букву, которая есть в названии предметов группы </vt:lpstr>
      <vt:lpstr>Слайд 14</vt:lpstr>
      <vt:lpstr>              Ш  А  Р</vt:lpstr>
      <vt:lpstr>             игра «Ребусы»                       цель: развивать логическое мышление, фонематический слух.</vt:lpstr>
      <vt:lpstr>     бабочка</vt:lpstr>
      <vt:lpstr>Игра: «Найди пару»                            Цель: упражнять в выделении первого звука в слове, нахождении схожих звуков,  парных согласных по твердости-мягкости.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дошкольников к обучению грамоте.</dc:title>
  <dc:creator>user</dc:creator>
  <cp:lastModifiedBy>Dell</cp:lastModifiedBy>
  <cp:revision>44</cp:revision>
  <dcterms:created xsi:type="dcterms:W3CDTF">2015-10-17T16:47:39Z</dcterms:created>
  <dcterms:modified xsi:type="dcterms:W3CDTF">2020-01-27T11:52:09Z</dcterms:modified>
</cp:coreProperties>
</file>