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jpg" ContentType="image/jpe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4" r:id="rId3"/>
    <p:sldId id="286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73" r:id="rId14"/>
    <p:sldId id="274" r:id="rId15"/>
    <p:sldId id="261" r:id="rId16"/>
    <p:sldId id="275" r:id="rId17"/>
    <p:sldId id="259" r:id="rId18"/>
    <p:sldId id="277" r:id="rId19"/>
    <p:sldId id="258" r:id="rId20"/>
    <p:sldId id="266" r:id="rId21"/>
    <p:sldId id="267" r:id="rId22"/>
    <p:sldId id="268" r:id="rId23"/>
    <p:sldId id="269" r:id="rId24"/>
    <p:sldId id="279" r:id="rId25"/>
    <p:sldId id="278" r:id="rId26"/>
    <p:sldId id="282" r:id="rId27"/>
    <p:sldId id="272" r:id="rId28"/>
    <p:sldId id="283" r:id="rId29"/>
    <p:sldId id="26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2004" y="-13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gif"/><Relationship Id="rId2" Type="http://schemas.openxmlformats.org/officeDocument/2006/relationships/image" Target="../media/image42.jpg"/><Relationship Id="rId1" Type="http://schemas.openxmlformats.org/officeDocument/2006/relationships/image" Target="../media/image4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09F5A1-ED22-4946-969E-8C8AD9F208EC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F86827-9248-449C-B87A-58C8A6EE8CB9}">
      <dgm:prSet phldrT="[Текст]"/>
      <dgm:spPr/>
      <dgm:t>
        <a:bodyPr/>
        <a:lstStyle/>
        <a:p>
          <a:r>
            <a:rPr lang="ru-RU" dirty="0" smtClean="0"/>
            <a:t>С помощью хлопков</a:t>
          </a:r>
          <a:endParaRPr lang="ru-RU" dirty="0"/>
        </a:p>
      </dgm:t>
    </dgm:pt>
    <dgm:pt modelId="{6EA0E321-D753-40CE-AD09-30A9F1B311C2}" type="parTrans" cxnId="{B10D8C2D-ED1A-4D37-9BE4-D70BA5A21195}">
      <dgm:prSet/>
      <dgm:spPr/>
      <dgm:t>
        <a:bodyPr/>
        <a:lstStyle/>
        <a:p>
          <a:endParaRPr lang="ru-RU"/>
        </a:p>
      </dgm:t>
    </dgm:pt>
    <dgm:pt modelId="{A99B677E-D911-45E8-9E10-889A7212E15F}" type="sibTrans" cxnId="{B10D8C2D-ED1A-4D37-9BE4-D70BA5A21195}">
      <dgm:prSet/>
      <dgm:spPr/>
      <dgm:t>
        <a:bodyPr/>
        <a:lstStyle/>
        <a:p>
          <a:endParaRPr lang="ru-RU"/>
        </a:p>
      </dgm:t>
    </dgm:pt>
    <dgm:pt modelId="{82BC0F3C-2A93-40EF-8704-472D2D96096E}">
      <dgm:prSet phldrT="[Текст]"/>
      <dgm:spPr/>
      <dgm:t>
        <a:bodyPr/>
        <a:lstStyle/>
        <a:p>
          <a:r>
            <a:rPr lang="ru-RU" dirty="0" smtClean="0"/>
            <a:t>Сколько раз подбородок коснется руки, столько в слове и слогов</a:t>
          </a:r>
          <a:endParaRPr lang="ru-RU" dirty="0"/>
        </a:p>
      </dgm:t>
    </dgm:pt>
    <dgm:pt modelId="{E618B147-9FB2-4198-8EB6-5FC3776674CE}" type="parTrans" cxnId="{C3B14078-CD7B-47F4-824A-75C2B88541A6}">
      <dgm:prSet/>
      <dgm:spPr/>
      <dgm:t>
        <a:bodyPr/>
        <a:lstStyle/>
        <a:p>
          <a:endParaRPr lang="ru-RU"/>
        </a:p>
      </dgm:t>
    </dgm:pt>
    <dgm:pt modelId="{9E15C7BB-C022-4C30-AC77-B571BB15E18C}" type="sibTrans" cxnId="{C3B14078-CD7B-47F4-824A-75C2B88541A6}">
      <dgm:prSet/>
      <dgm:spPr/>
      <dgm:t>
        <a:bodyPr/>
        <a:lstStyle/>
        <a:p>
          <a:endParaRPr lang="ru-RU"/>
        </a:p>
      </dgm:t>
    </dgm:pt>
    <dgm:pt modelId="{B36AF897-FE83-4B7C-8D3F-1FEB8FE06C46}">
      <dgm:prSet phldrT="[Текст]"/>
      <dgm:spPr/>
      <dgm:t>
        <a:bodyPr/>
        <a:lstStyle/>
        <a:p>
          <a:r>
            <a:rPr lang="ru-RU" dirty="0" smtClean="0"/>
            <a:t>Слово можно прошагать</a:t>
          </a:r>
          <a:endParaRPr lang="ru-RU" dirty="0"/>
        </a:p>
      </dgm:t>
    </dgm:pt>
    <dgm:pt modelId="{0D85CAC4-BB43-4110-A8F3-09FD68227929}" type="parTrans" cxnId="{3A9DDF8B-DDF9-4FC2-B17A-467B572E46EE}">
      <dgm:prSet/>
      <dgm:spPr/>
      <dgm:t>
        <a:bodyPr/>
        <a:lstStyle/>
        <a:p>
          <a:endParaRPr lang="ru-RU"/>
        </a:p>
      </dgm:t>
    </dgm:pt>
    <dgm:pt modelId="{E9E6B4D8-449D-4DCA-BB62-DB3882EE5971}" type="sibTrans" cxnId="{3A9DDF8B-DDF9-4FC2-B17A-467B572E46EE}">
      <dgm:prSet/>
      <dgm:spPr/>
      <dgm:t>
        <a:bodyPr/>
        <a:lstStyle/>
        <a:p>
          <a:endParaRPr lang="ru-RU"/>
        </a:p>
      </dgm:t>
    </dgm:pt>
    <dgm:pt modelId="{9F9D93B1-A22B-45F5-BA28-19B2E1B73047}">
      <dgm:prSet phldrT="[Текст]"/>
      <dgm:spPr/>
      <dgm:t>
        <a:bodyPr/>
        <a:lstStyle/>
        <a:p>
          <a:r>
            <a:rPr lang="ru-RU" dirty="0" smtClean="0"/>
            <a:t>Ладонь под подбородком</a:t>
          </a:r>
          <a:endParaRPr lang="ru-RU" dirty="0"/>
        </a:p>
      </dgm:t>
    </dgm:pt>
    <dgm:pt modelId="{81E09D3B-7AD4-499D-BBE2-348AD7AC26EC}" type="parTrans" cxnId="{6DFB7103-EAC1-4007-BCF2-AC48BC530F11}">
      <dgm:prSet/>
      <dgm:spPr/>
      <dgm:t>
        <a:bodyPr/>
        <a:lstStyle/>
        <a:p>
          <a:endParaRPr lang="ru-RU"/>
        </a:p>
      </dgm:t>
    </dgm:pt>
    <dgm:pt modelId="{1470F04F-E647-4907-918A-3C5A26013D23}" type="sibTrans" cxnId="{6DFB7103-EAC1-4007-BCF2-AC48BC530F11}">
      <dgm:prSet/>
      <dgm:spPr/>
      <dgm:t>
        <a:bodyPr/>
        <a:lstStyle/>
        <a:p>
          <a:endParaRPr lang="ru-RU"/>
        </a:p>
      </dgm:t>
    </dgm:pt>
    <dgm:pt modelId="{C10C701B-CB06-4CFF-B4C0-458CFFAB8146}" type="pres">
      <dgm:prSet presAssocID="{3809F5A1-ED22-4946-969E-8C8AD9F208E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BDE268-B7CC-4113-816E-4146A768804E}" type="pres">
      <dgm:prSet presAssocID="{7FF86827-9248-449C-B87A-58C8A6EE8CB9}" presName="comp" presStyleCnt="0"/>
      <dgm:spPr/>
    </dgm:pt>
    <dgm:pt modelId="{7C568DD7-BBCA-4EBE-9C6C-5234D28ABB07}" type="pres">
      <dgm:prSet presAssocID="{7FF86827-9248-449C-B87A-58C8A6EE8CB9}" presName="box" presStyleLbl="node1" presStyleIdx="0" presStyleCnt="3"/>
      <dgm:spPr/>
      <dgm:t>
        <a:bodyPr/>
        <a:lstStyle/>
        <a:p>
          <a:endParaRPr lang="ru-RU"/>
        </a:p>
      </dgm:t>
    </dgm:pt>
    <dgm:pt modelId="{0232BC36-9EE7-445E-BF60-6B6302E8F5D9}" type="pres">
      <dgm:prSet presAssocID="{7FF86827-9248-449C-B87A-58C8A6EE8CB9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</dgm:spPr>
    </dgm:pt>
    <dgm:pt modelId="{E63DEDBB-8DC1-44DE-A8F5-D68F5C4F8936}" type="pres">
      <dgm:prSet presAssocID="{7FF86827-9248-449C-B87A-58C8A6EE8CB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278F2-5508-460C-84BA-924A424ECD6D}" type="pres">
      <dgm:prSet presAssocID="{A99B677E-D911-45E8-9E10-889A7212E15F}" presName="spacer" presStyleCnt="0"/>
      <dgm:spPr/>
    </dgm:pt>
    <dgm:pt modelId="{0EE5FBEE-930D-4E1B-9034-D6FAF6178E83}" type="pres">
      <dgm:prSet presAssocID="{B36AF897-FE83-4B7C-8D3F-1FEB8FE06C46}" presName="comp" presStyleCnt="0"/>
      <dgm:spPr/>
    </dgm:pt>
    <dgm:pt modelId="{446B3D02-D010-4F3B-8AE5-2DA28A053DDE}" type="pres">
      <dgm:prSet presAssocID="{B36AF897-FE83-4B7C-8D3F-1FEB8FE06C46}" presName="box" presStyleLbl="node1" presStyleIdx="1" presStyleCnt="3"/>
      <dgm:spPr/>
      <dgm:t>
        <a:bodyPr/>
        <a:lstStyle/>
        <a:p>
          <a:endParaRPr lang="ru-RU"/>
        </a:p>
      </dgm:t>
    </dgm:pt>
    <dgm:pt modelId="{54B0D0CD-2FBB-4D26-8E69-062923053192}" type="pres">
      <dgm:prSet presAssocID="{B36AF897-FE83-4B7C-8D3F-1FEB8FE06C46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3000" r="-13000"/>
          </a:stretch>
        </a:blipFill>
      </dgm:spPr>
    </dgm:pt>
    <dgm:pt modelId="{FCB8B130-A015-4074-A8DC-642E5C3876EE}" type="pres">
      <dgm:prSet presAssocID="{B36AF897-FE83-4B7C-8D3F-1FEB8FE06C4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AD606-1A96-49AE-A0E2-D809580F899E}" type="pres">
      <dgm:prSet presAssocID="{E9E6B4D8-449D-4DCA-BB62-DB3882EE5971}" presName="spacer" presStyleCnt="0"/>
      <dgm:spPr/>
    </dgm:pt>
    <dgm:pt modelId="{307976FE-AA3D-409E-A485-C6A9E7218CE2}" type="pres">
      <dgm:prSet presAssocID="{9F9D93B1-A22B-45F5-BA28-19B2E1B73047}" presName="comp" presStyleCnt="0"/>
      <dgm:spPr/>
    </dgm:pt>
    <dgm:pt modelId="{2D1CDC78-4D71-457B-91D0-9AE9C99DBCED}" type="pres">
      <dgm:prSet presAssocID="{9F9D93B1-A22B-45F5-BA28-19B2E1B73047}" presName="box" presStyleLbl="node1" presStyleIdx="2" presStyleCnt="3"/>
      <dgm:spPr/>
      <dgm:t>
        <a:bodyPr/>
        <a:lstStyle/>
        <a:p>
          <a:endParaRPr lang="ru-RU"/>
        </a:p>
      </dgm:t>
    </dgm:pt>
    <dgm:pt modelId="{76F25A65-963F-4BD3-8904-9B6B28087F8E}" type="pres">
      <dgm:prSet presAssocID="{9F9D93B1-A22B-45F5-BA28-19B2E1B73047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2000" b="-12000"/>
          </a:stretch>
        </a:blipFill>
      </dgm:spPr>
    </dgm:pt>
    <dgm:pt modelId="{13D51FAF-482B-46D5-9478-F5346DB4506C}" type="pres">
      <dgm:prSet presAssocID="{9F9D93B1-A22B-45F5-BA28-19B2E1B7304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55DA64-D102-4715-87E4-AF6F9E508BF1}" type="presOf" srcId="{9F9D93B1-A22B-45F5-BA28-19B2E1B73047}" destId="{2D1CDC78-4D71-457B-91D0-9AE9C99DBCED}" srcOrd="0" destOrd="0" presId="urn:microsoft.com/office/officeart/2005/8/layout/vList4#1"/>
    <dgm:cxn modelId="{B10D8C2D-ED1A-4D37-9BE4-D70BA5A21195}" srcId="{3809F5A1-ED22-4946-969E-8C8AD9F208EC}" destId="{7FF86827-9248-449C-B87A-58C8A6EE8CB9}" srcOrd="0" destOrd="0" parTransId="{6EA0E321-D753-40CE-AD09-30A9F1B311C2}" sibTransId="{A99B677E-D911-45E8-9E10-889A7212E15F}"/>
    <dgm:cxn modelId="{3A9DDF8B-DDF9-4FC2-B17A-467B572E46EE}" srcId="{3809F5A1-ED22-4946-969E-8C8AD9F208EC}" destId="{B36AF897-FE83-4B7C-8D3F-1FEB8FE06C46}" srcOrd="1" destOrd="0" parTransId="{0D85CAC4-BB43-4110-A8F3-09FD68227929}" sibTransId="{E9E6B4D8-449D-4DCA-BB62-DB3882EE5971}"/>
    <dgm:cxn modelId="{C3B14078-CD7B-47F4-824A-75C2B88541A6}" srcId="{9F9D93B1-A22B-45F5-BA28-19B2E1B73047}" destId="{82BC0F3C-2A93-40EF-8704-472D2D96096E}" srcOrd="0" destOrd="0" parTransId="{E618B147-9FB2-4198-8EB6-5FC3776674CE}" sibTransId="{9E15C7BB-C022-4C30-AC77-B571BB15E18C}"/>
    <dgm:cxn modelId="{6DFB7103-EAC1-4007-BCF2-AC48BC530F11}" srcId="{3809F5A1-ED22-4946-969E-8C8AD9F208EC}" destId="{9F9D93B1-A22B-45F5-BA28-19B2E1B73047}" srcOrd="2" destOrd="0" parTransId="{81E09D3B-7AD4-499D-BBE2-348AD7AC26EC}" sibTransId="{1470F04F-E647-4907-918A-3C5A26013D23}"/>
    <dgm:cxn modelId="{E62AB367-50CC-43C8-A03F-E9AF4603166D}" type="presOf" srcId="{7FF86827-9248-449C-B87A-58C8A6EE8CB9}" destId="{E63DEDBB-8DC1-44DE-A8F5-D68F5C4F8936}" srcOrd="1" destOrd="0" presId="urn:microsoft.com/office/officeart/2005/8/layout/vList4#1"/>
    <dgm:cxn modelId="{CC1E8932-94E7-4FCD-A72E-1BAAD66BBE52}" type="presOf" srcId="{B36AF897-FE83-4B7C-8D3F-1FEB8FE06C46}" destId="{446B3D02-D010-4F3B-8AE5-2DA28A053DDE}" srcOrd="0" destOrd="0" presId="urn:microsoft.com/office/officeart/2005/8/layout/vList4#1"/>
    <dgm:cxn modelId="{2CE06067-A95D-4D2A-A54D-F852126005AB}" type="presOf" srcId="{3809F5A1-ED22-4946-969E-8C8AD9F208EC}" destId="{C10C701B-CB06-4CFF-B4C0-458CFFAB8146}" srcOrd="0" destOrd="0" presId="urn:microsoft.com/office/officeart/2005/8/layout/vList4#1"/>
    <dgm:cxn modelId="{13FC3D68-1095-482C-B382-6A771183E98F}" type="presOf" srcId="{82BC0F3C-2A93-40EF-8704-472D2D96096E}" destId="{2D1CDC78-4D71-457B-91D0-9AE9C99DBCED}" srcOrd="0" destOrd="1" presId="urn:microsoft.com/office/officeart/2005/8/layout/vList4#1"/>
    <dgm:cxn modelId="{0496B978-EC3B-4E5A-80F9-E90E2F398B9A}" type="presOf" srcId="{9F9D93B1-A22B-45F5-BA28-19B2E1B73047}" destId="{13D51FAF-482B-46D5-9478-F5346DB4506C}" srcOrd="1" destOrd="0" presId="urn:microsoft.com/office/officeart/2005/8/layout/vList4#1"/>
    <dgm:cxn modelId="{D77E42D8-3A02-411D-A953-4A67CEC0E674}" type="presOf" srcId="{7FF86827-9248-449C-B87A-58C8A6EE8CB9}" destId="{7C568DD7-BBCA-4EBE-9C6C-5234D28ABB07}" srcOrd="0" destOrd="0" presId="urn:microsoft.com/office/officeart/2005/8/layout/vList4#1"/>
    <dgm:cxn modelId="{E9FD2C2A-707E-4BE7-9123-763AAA3C0530}" type="presOf" srcId="{B36AF897-FE83-4B7C-8D3F-1FEB8FE06C46}" destId="{FCB8B130-A015-4074-A8DC-642E5C3876EE}" srcOrd="1" destOrd="0" presId="urn:microsoft.com/office/officeart/2005/8/layout/vList4#1"/>
    <dgm:cxn modelId="{0A923EC2-4E07-465B-8D35-9127976459D2}" type="presOf" srcId="{82BC0F3C-2A93-40EF-8704-472D2D96096E}" destId="{13D51FAF-482B-46D5-9478-F5346DB4506C}" srcOrd="1" destOrd="1" presId="urn:microsoft.com/office/officeart/2005/8/layout/vList4#1"/>
    <dgm:cxn modelId="{DD32ED9E-97FE-45D1-B738-68604D92BC91}" type="presParOf" srcId="{C10C701B-CB06-4CFF-B4C0-458CFFAB8146}" destId="{A7BDE268-B7CC-4113-816E-4146A768804E}" srcOrd="0" destOrd="0" presId="urn:microsoft.com/office/officeart/2005/8/layout/vList4#1"/>
    <dgm:cxn modelId="{61CBF00C-C704-4D1F-9EA6-E3FBC7E8F5D0}" type="presParOf" srcId="{A7BDE268-B7CC-4113-816E-4146A768804E}" destId="{7C568DD7-BBCA-4EBE-9C6C-5234D28ABB07}" srcOrd="0" destOrd="0" presId="urn:microsoft.com/office/officeart/2005/8/layout/vList4#1"/>
    <dgm:cxn modelId="{70FF2079-B45A-4EE6-8F5B-548F39DAF528}" type="presParOf" srcId="{A7BDE268-B7CC-4113-816E-4146A768804E}" destId="{0232BC36-9EE7-445E-BF60-6B6302E8F5D9}" srcOrd="1" destOrd="0" presId="urn:microsoft.com/office/officeart/2005/8/layout/vList4#1"/>
    <dgm:cxn modelId="{1FB0B1CD-74BF-4DD3-B6A6-44226C2CD9AA}" type="presParOf" srcId="{A7BDE268-B7CC-4113-816E-4146A768804E}" destId="{E63DEDBB-8DC1-44DE-A8F5-D68F5C4F8936}" srcOrd="2" destOrd="0" presId="urn:microsoft.com/office/officeart/2005/8/layout/vList4#1"/>
    <dgm:cxn modelId="{A98D1395-8642-411C-9037-CCAAD290F77D}" type="presParOf" srcId="{C10C701B-CB06-4CFF-B4C0-458CFFAB8146}" destId="{B08278F2-5508-460C-84BA-924A424ECD6D}" srcOrd="1" destOrd="0" presId="urn:microsoft.com/office/officeart/2005/8/layout/vList4#1"/>
    <dgm:cxn modelId="{EF50554B-8CF2-4D3B-81F0-946A6D965719}" type="presParOf" srcId="{C10C701B-CB06-4CFF-B4C0-458CFFAB8146}" destId="{0EE5FBEE-930D-4E1B-9034-D6FAF6178E83}" srcOrd="2" destOrd="0" presId="urn:microsoft.com/office/officeart/2005/8/layout/vList4#1"/>
    <dgm:cxn modelId="{0F5C819D-8492-420D-8339-8C830E375503}" type="presParOf" srcId="{0EE5FBEE-930D-4E1B-9034-D6FAF6178E83}" destId="{446B3D02-D010-4F3B-8AE5-2DA28A053DDE}" srcOrd="0" destOrd="0" presId="urn:microsoft.com/office/officeart/2005/8/layout/vList4#1"/>
    <dgm:cxn modelId="{2D7338EF-5495-45E8-B365-EA4D0CB31D46}" type="presParOf" srcId="{0EE5FBEE-930D-4E1B-9034-D6FAF6178E83}" destId="{54B0D0CD-2FBB-4D26-8E69-062923053192}" srcOrd="1" destOrd="0" presId="urn:microsoft.com/office/officeart/2005/8/layout/vList4#1"/>
    <dgm:cxn modelId="{0B32F6CF-B187-41FA-ABEF-58784524127F}" type="presParOf" srcId="{0EE5FBEE-930D-4E1B-9034-D6FAF6178E83}" destId="{FCB8B130-A015-4074-A8DC-642E5C3876EE}" srcOrd="2" destOrd="0" presId="urn:microsoft.com/office/officeart/2005/8/layout/vList4#1"/>
    <dgm:cxn modelId="{0EE8FB44-7778-4DEE-B4C1-30E968F75418}" type="presParOf" srcId="{C10C701B-CB06-4CFF-B4C0-458CFFAB8146}" destId="{E23AD606-1A96-49AE-A0E2-D809580F899E}" srcOrd="3" destOrd="0" presId="urn:microsoft.com/office/officeart/2005/8/layout/vList4#1"/>
    <dgm:cxn modelId="{FB631193-601A-4C96-ADCC-2F818DFAFF4C}" type="presParOf" srcId="{C10C701B-CB06-4CFF-B4C0-458CFFAB8146}" destId="{307976FE-AA3D-409E-A485-C6A9E7218CE2}" srcOrd="4" destOrd="0" presId="urn:microsoft.com/office/officeart/2005/8/layout/vList4#1"/>
    <dgm:cxn modelId="{518F0F61-6D3A-4A00-8A75-341A65F173EB}" type="presParOf" srcId="{307976FE-AA3D-409E-A485-C6A9E7218CE2}" destId="{2D1CDC78-4D71-457B-91D0-9AE9C99DBCED}" srcOrd="0" destOrd="0" presId="urn:microsoft.com/office/officeart/2005/8/layout/vList4#1"/>
    <dgm:cxn modelId="{752E035E-E7B7-45E7-AD7C-FF50A334AB9A}" type="presParOf" srcId="{307976FE-AA3D-409E-A485-C6A9E7218CE2}" destId="{76F25A65-963F-4BD3-8904-9B6B28087F8E}" srcOrd="1" destOrd="0" presId="urn:microsoft.com/office/officeart/2005/8/layout/vList4#1"/>
    <dgm:cxn modelId="{C1BA67C6-432A-4105-B092-F7E9493682C7}" type="presParOf" srcId="{307976FE-AA3D-409E-A485-C6A9E7218CE2}" destId="{13D51FAF-482B-46D5-9478-F5346DB4506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68DD7-BBCA-4EBE-9C6C-5234D28ABB07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 помощью хлопков</a:t>
          </a:r>
          <a:endParaRPr lang="ru-RU" sz="2600" kern="1200" dirty="0"/>
        </a:p>
      </dsp:txBody>
      <dsp:txXfrm>
        <a:off x="1346200" y="0"/>
        <a:ext cx="4749800" cy="1269999"/>
      </dsp:txXfrm>
    </dsp:sp>
    <dsp:sp modelId="{0232BC36-9EE7-445E-BF60-6B6302E8F5D9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B3D02-D010-4F3B-8AE5-2DA28A053DDE}">
      <dsp:nvSpPr>
        <dsp:cNvPr id="0" name=""/>
        <dsp:cNvSpPr/>
      </dsp:nvSpPr>
      <dsp:spPr>
        <a:xfrm>
          <a:off x="0" y="1396999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Слово можно прошагать</a:t>
          </a:r>
          <a:endParaRPr lang="ru-RU" sz="2600" kern="1200" dirty="0"/>
        </a:p>
      </dsp:txBody>
      <dsp:txXfrm>
        <a:off x="1346200" y="1396999"/>
        <a:ext cx="4749800" cy="1269999"/>
      </dsp:txXfrm>
    </dsp:sp>
    <dsp:sp modelId="{54B0D0CD-2FBB-4D26-8E69-062923053192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1CDC78-4D71-457B-91D0-9AE9C99DBCED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Ладонь под подбородком</a:t>
          </a:r>
          <a:endParaRPr lang="ru-RU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Сколько раз подбородок коснется руки, столько в слове и слогов</a:t>
          </a:r>
          <a:endParaRPr lang="ru-RU" sz="2000" kern="1200" dirty="0"/>
        </a:p>
      </dsp:txBody>
      <dsp:txXfrm>
        <a:off x="1346200" y="2793999"/>
        <a:ext cx="4749800" cy="1269999"/>
      </dsp:txXfrm>
    </dsp:sp>
    <dsp:sp modelId="{76F25A65-963F-4BD3-8904-9B6B28087F8E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8C0C-84AB-4A02-9E07-AF1B92D24A98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B6C6-998E-46A8-9D51-5BE15960C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8C0C-84AB-4A02-9E07-AF1B92D24A98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B6C6-998E-46A8-9D51-5BE15960C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8C0C-84AB-4A02-9E07-AF1B92D24A98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B6C6-998E-46A8-9D51-5BE15960C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8C0C-84AB-4A02-9E07-AF1B92D24A98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B6C6-998E-46A8-9D51-5BE15960C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8C0C-84AB-4A02-9E07-AF1B92D24A98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B6C6-998E-46A8-9D51-5BE15960C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8C0C-84AB-4A02-9E07-AF1B92D24A98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B6C6-998E-46A8-9D51-5BE15960C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8C0C-84AB-4A02-9E07-AF1B92D24A98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B6C6-998E-46A8-9D51-5BE15960C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8C0C-84AB-4A02-9E07-AF1B92D24A98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B6C6-998E-46A8-9D51-5BE15960C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8C0C-84AB-4A02-9E07-AF1B92D24A98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B6C6-998E-46A8-9D51-5BE15960C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8C0C-84AB-4A02-9E07-AF1B92D24A98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B6C6-998E-46A8-9D51-5BE15960C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8C0C-84AB-4A02-9E07-AF1B92D24A98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B6C6-998E-46A8-9D51-5BE15960C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B8C0C-84AB-4A02-9E07-AF1B92D24A98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1B6C6-998E-46A8-9D51-5BE15960C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ня\Desktop\38189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4362" y="12033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7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7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7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7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7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Семинар – практикум для педагогов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C00000"/>
                </a:solidFill>
              </a:rPr>
              <a:t>«Подготовка детей к обучению грамоте»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pch_maya: это правда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3639" y="3080532"/>
            <a:ext cx="2876722" cy="30746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571480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 </a:t>
            </a:r>
            <a:r>
              <a:rPr lang="ru-RU" dirty="0" smtClean="0"/>
              <a:t>№8 детский сад «Улыбка с.Советское</a:t>
            </a:r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116632"/>
            <a:ext cx="8928992" cy="6624736"/>
          </a:xfrm>
          <a:prstGeom prst="round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endParaRPr lang="ru-RU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7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7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107950" y="163513"/>
            <a:ext cx="89074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8166A2"/>
                </a:solidFill>
                <a:latin typeface="Times New Roman" pitchFamily="18" charset="0"/>
                <a:cs typeface="Times New Roman" pitchFamily="18" charset="0"/>
              </a:rPr>
              <a:t>Восемь – мячик мы подбросим.</a:t>
            </a: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87313" y="5910263"/>
            <a:ext cx="8928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8166A2"/>
                </a:solidFill>
                <a:latin typeface="Times New Roman" pitchFamily="18" charset="0"/>
                <a:cs typeface="Times New Roman" pitchFamily="18" charset="0"/>
              </a:rPr>
              <a:t>( Рот открыть. Вытягивать язык вверх, забрасывая его на верхнюю губку.)</a:t>
            </a:r>
          </a:p>
        </p:txBody>
      </p:sp>
      <p:pic>
        <p:nvPicPr>
          <p:cNvPr id="10245" name="Рисунок 18"/>
          <p:cNvPicPr>
            <a:picLocks noChangeAspect="1" noChangeArrowheads="1"/>
          </p:cNvPicPr>
          <p:nvPr/>
        </p:nvPicPr>
        <p:blipFill>
          <a:blip r:embed="rId2">
            <a:lum bright="-40000" contras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7038" y="827088"/>
            <a:ext cx="316865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233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116632"/>
            <a:ext cx="8928992" cy="6624736"/>
          </a:xfrm>
          <a:prstGeom prst="round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endParaRPr lang="ru-RU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7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7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158750" y="115888"/>
            <a:ext cx="89074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8166A2"/>
                </a:solidFill>
                <a:latin typeface="Times New Roman" pitchFamily="18" charset="0"/>
                <a:cs typeface="Times New Roman" pitchFamily="18" charset="0"/>
              </a:rPr>
              <a:t>Девять – звонко барабаним.</a:t>
            </a: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107950" y="5972175"/>
            <a:ext cx="8928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8166A2"/>
                </a:solidFill>
                <a:latin typeface="Times New Roman" pitchFamily="18" charset="0"/>
                <a:cs typeface="Times New Roman" pitchFamily="18" charset="0"/>
              </a:rPr>
              <a:t>( Держать рот широко открытым. Стучать языком по внутренней поверхности верхних резцов,  произнося «д – д – д».)</a:t>
            </a:r>
          </a:p>
        </p:txBody>
      </p:sp>
      <p:pic>
        <p:nvPicPr>
          <p:cNvPr id="11269" name="Рисунок 19"/>
          <p:cNvPicPr>
            <a:picLocks noChangeAspect="1" noChangeArrowheads="1"/>
          </p:cNvPicPr>
          <p:nvPr/>
        </p:nvPicPr>
        <p:blipFill>
          <a:blip r:embed="rId2">
            <a:lum bright="-40000" contras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7975" y="858838"/>
            <a:ext cx="598805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96676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116632"/>
            <a:ext cx="8928992" cy="6624736"/>
          </a:xfrm>
          <a:prstGeom prst="round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endParaRPr lang="ru-RU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7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7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128588" y="115888"/>
            <a:ext cx="89074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8166A2"/>
                </a:solidFill>
                <a:latin typeface="Times New Roman" pitchFamily="18" charset="0"/>
                <a:cs typeface="Times New Roman" pitchFamily="18" charset="0"/>
              </a:rPr>
              <a:t>Десять – тихо отдыхаем.</a:t>
            </a: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87313" y="6218238"/>
            <a:ext cx="8928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8166A2"/>
                </a:solidFill>
                <a:latin typeface="Times New Roman" pitchFamily="18" charset="0"/>
                <a:cs typeface="Times New Roman" pitchFamily="18" charset="0"/>
              </a:rPr>
              <a:t>( Рот закрыть. Язык спокойно лежит во рту.)</a:t>
            </a:r>
          </a:p>
        </p:txBody>
      </p:sp>
      <p:pic>
        <p:nvPicPr>
          <p:cNvPr id="12293" name="Рисунок 20"/>
          <p:cNvPicPr>
            <a:picLocks noChangeAspect="1" noChangeArrowheads="1"/>
          </p:cNvPicPr>
          <p:nvPr/>
        </p:nvPicPr>
        <p:blipFill>
          <a:blip r:embed="rId2">
            <a:lum bright="-40000" contras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885825"/>
            <a:ext cx="6408737" cy="533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90399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аня\Desktop\38189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900igr.net/datai/pedagogika/Obuchenie-detej-v-shkole/0027-071-Razgovornaja-re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235" y="1178170"/>
            <a:ext cx="7929197" cy="5347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829913" y="427736"/>
            <a:ext cx="3585409" cy="6612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РЕЧЬ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380301" y="1089029"/>
            <a:ext cx="484632" cy="6447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29913" y="1733815"/>
            <a:ext cx="3585409" cy="683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Предложения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380301" y="2430815"/>
            <a:ext cx="484632" cy="7038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34486" y="3134676"/>
            <a:ext cx="2376264" cy="704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380302" y="3838804"/>
            <a:ext cx="484632" cy="644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98677" y="4483591"/>
            <a:ext cx="1847882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Слог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380302" y="4931958"/>
            <a:ext cx="484632" cy="644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02538" y="5576745"/>
            <a:ext cx="1440160" cy="5165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Звук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425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ня\Desktop\38189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52753" y="808835"/>
            <a:ext cx="4286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Речь</a:t>
            </a:r>
            <a:endParaRPr lang="ru-RU" sz="6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916831"/>
            <a:ext cx="5944991" cy="444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328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ня\Desktop\38189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517" y="-628644"/>
            <a:ext cx="9144000" cy="74294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571636"/>
          </a:xfrm>
        </p:spPr>
        <p:txBody>
          <a:bodyPr>
            <a:normAutofit/>
          </a:bodyPr>
          <a:lstStyle/>
          <a:p>
            <a:r>
              <a:rPr lang="ru-RU" sz="53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Звуки речи бывают:</a:t>
            </a:r>
            <a:endParaRPr lang="ru-RU" sz="53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00240"/>
            <a:ext cx="6400800" cy="4429156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>
                <a:solidFill>
                  <a:schemeClr val="tx1"/>
                </a:solidFill>
              </a:rPr>
              <a:t>     гласными</a:t>
            </a:r>
          </a:p>
          <a:p>
            <a:pPr algn="l"/>
            <a:r>
              <a:rPr lang="ru-RU" sz="4400" dirty="0" smtClean="0">
                <a:solidFill>
                  <a:schemeClr val="tx1"/>
                </a:solidFill>
              </a:rPr>
              <a:t>     твёрдыми согласными</a:t>
            </a:r>
          </a:p>
          <a:p>
            <a:pPr algn="l"/>
            <a:r>
              <a:rPr lang="ru-RU" sz="4400" dirty="0" smtClean="0">
                <a:solidFill>
                  <a:schemeClr val="tx1"/>
                </a:solidFill>
              </a:rPr>
              <a:t>     мягкими   согласными</a:t>
            </a:r>
          </a:p>
          <a:p>
            <a:pPr algn="l"/>
            <a:endParaRPr lang="ru-RU" sz="4400" dirty="0" smtClean="0">
              <a:solidFill>
                <a:schemeClr val="tx1"/>
              </a:solidFill>
            </a:endParaRPr>
          </a:p>
          <a:p>
            <a:r>
              <a:rPr lang="ru-RU" sz="36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Блок-схема: узел 5"/>
          <p:cNvSpPr/>
          <p:nvPr/>
        </p:nvSpPr>
        <p:spPr>
          <a:xfrm>
            <a:off x="1314424" y="2996952"/>
            <a:ext cx="500066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1264792" y="2204864"/>
            <a:ext cx="500066" cy="528638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1314424" y="3730246"/>
            <a:ext cx="500066" cy="528638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ня\Desktop\38189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трелка вниз 2"/>
          <p:cNvSpPr/>
          <p:nvPr/>
        </p:nvSpPr>
        <p:spPr>
          <a:xfrm rot="1683467">
            <a:off x="1841463" y="172301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19786623">
            <a:off x="2553063" y="170683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683467">
            <a:off x="6192846" y="173071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786623">
            <a:off x="6904446" y="171453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66601" y="4499141"/>
            <a:ext cx="342385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3"/>
                </a:solidFill>
              </a:rPr>
              <a:t>слышим произносим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292080" y="4564455"/>
            <a:ext cx="3240360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/>
                <a:solidFill>
                  <a:schemeClr val="accent3"/>
                </a:solidFill>
              </a:rPr>
              <a:t>в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идим пишем читаем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39839" y="1060443"/>
            <a:ext cx="1773697" cy="613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6" descr="http://static.freepik.com/free-photo/listen-in_318-83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305" y="2492896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cliparts.co/cliparts/ziX/oBb/ziXoBbjX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6688" y="2895910"/>
            <a:ext cx="2071368" cy="110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717178" y="1018456"/>
            <a:ext cx="1921969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буквы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8" descr="http://kak-narisovat.com/wp-content/uploads/2015/04/how-to-draw-eyes-for-kids_1_000000010942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4734" y="2895908"/>
            <a:ext cx="1724888" cy="1409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www.psychologos.ru/images/snimok_ekrana_2014-12-22_v_9.57.42_141923148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3637" y="2895908"/>
            <a:ext cx="2117506" cy="1409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441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ня\Desktop\38189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643073"/>
          </a:xfrm>
        </p:spPr>
        <p:txBody>
          <a:bodyPr/>
          <a:lstStyle/>
          <a:p>
            <a:r>
              <a:rPr lang="ru-RU" b="1" u="sng" dirty="0" smtClean="0">
                <a:solidFill>
                  <a:schemeClr val="accent1"/>
                </a:solidFill>
              </a:rPr>
              <a:t>Звуковой анализ слов</a:t>
            </a:r>
            <a:endParaRPr lang="ru-RU" b="1" u="sng" dirty="0">
              <a:solidFill>
                <a:schemeClr val="accent1"/>
              </a:solidFill>
            </a:endParaRPr>
          </a:p>
        </p:txBody>
      </p:sp>
      <p:pic>
        <p:nvPicPr>
          <p:cNvPr id="5" name="Picture 2" descr="Санки детские советские as a gift (Москва). DaruD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928801"/>
            <a:ext cx="3071834" cy="2678083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2864635" y="5171478"/>
            <a:ext cx="55721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293395" y="5205703"/>
            <a:ext cx="55721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3563888" y="5205703"/>
            <a:ext cx="571504" cy="600076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5774569" y="5157192"/>
            <a:ext cx="571504" cy="600076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5000133" y="5171478"/>
            <a:ext cx="571504" cy="571504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0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аня\Desktop\38189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20688"/>
            <a:ext cx="5675216" cy="8640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«Придумай слово к схеме»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63" t="80369" r="25211" b="5164"/>
          <a:stretch/>
        </p:blipFill>
        <p:spPr>
          <a:xfrm>
            <a:off x="2665883" y="1436982"/>
            <a:ext cx="4158857" cy="11637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435" t="76807" r="9297" b="12113"/>
          <a:stretch/>
        </p:blipFill>
        <p:spPr>
          <a:xfrm>
            <a:off x="2685733" y="2856457"/>
            <a:ext cx="4139007" cy="11000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418" t="44108" b="48381"/>
          <a:stretch/>
        </p:blipFill>
        <p:spPr>
          <a:xfrm>
            <a:off x="1907704" y="4221088"/>
            <a:ext cx="5675216" cy="12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64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ня\Desktop\38189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214445"/>
          </a:xfrm>
        </p:spPr>
        <p:txBody>
          <a:bodyPr/>
          <a:lstStyle/>
          <a:p>
            <a:r>
              <a:rPr lang="ru-RU" b="1" u="sng" dirty="0" smtClean="0">
                <a:solidFill>
                  <a:schemeClr val="accent1"/>
                </a:solidFill>
              </a:rPr>
              <a:t>«Новое слово»</a:t>
            </a:r>
            <a:endParaRPr lang="ru-RU" b="1" u="sng" dirty="0">
              <a:solidFill>
                <a:schemeClr val="accent1"/>
              </a:solidFill>
            </a:endParaRPr>
          </a:p>
        </p:txBody>
      </p:sp>
      <p:pic>
        <p:nvPicPr>
          <p:cNvPr id="4" name="Picture 2" descr="Деревянный стульчик (зеленый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2786082" cy="2928958"/>
          </a:xfrm>
          <a:prstGeom prst="rect">
            <a:avLst/>
          </a:prstGeom>
          <a:noFill/>
        </p:spPr>
      </p:pic>
      <p:pic>
        <p:nvPicPr>
          <p:cNvPr id="1028" name="Picture 4" descr="Лампа детская CLASSIC Q03350021 керамика/бумага Лимончик h25с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857364"/>
            <a:ext cx="2036765" cy="2000264"/>
          </a:xfrm>
          <a:prstGeom prst="rect">
            <a:avLst/>
          </a:prstGeom>
          <a:noFill/>
        </p:spPr>
      </p:pic>
      <p:pic>
        <p:nvPicPr>
          <p:cNvPr id="1030" name="Picture 6" descr="Виниловая наклейка Облак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857364"/>
            <a:ext cx="2166936" cy="2143140"/>
          </a:xfrm>
          <a:prstGeom prst="rect">
            <a:avLst/>
          </a:prstGeom>
          <a:noFill/>
        </p:spPr>
      </p:pic>
      <p:pic>
        <p:nvPicPr>
          <p:cNvPr id="1032" name="Picture 8" descr="PROF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1785926"/>
            <a:ext cx="1928794" cy="221454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86116" y="37861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857356" y="4071942"/>
            <a:ext cx="1262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с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4810" y="4071942"/>
            <a:ext cx="1012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о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0364" y="4214818"/>
            <a:ext cx="1153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л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86380" y="4286256"/>
            <a:ext cx="1387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err="1" smtClean="0">
                <a:solidFill>
                  <a:srgbClr val="C00000"/>
                </a:solidFill>
              </a:rPr>
              <a:t>н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аня\Desktop\38189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244" y="35527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6518" y="1944127"/>
            <a:ext cx="4256754" cy="450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77548" y="620688"/>
            <a:ext cx="45467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Артикуляционная гимнастика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20423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ня\Desktop\38189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703601" y="5565161"/>
            <a:ext cx="7859096" cy="613186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>
                <a:solidFill>
                  <a:srgbClr val="00B050"/>
                </a:solidFill>
              </a:rPr>
              <a:t/>
            </a:r>
            <a:br>
              <a:rPr lang="ru-RU" sz="3100" b="1" dirty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>
                <a:solidFill>
                  <a:srgbClr val="00B050"/>
                </a:solidFill>
              </a:rPr>
              <a:t/>
            </a:r>
            <a:br>
              <a:rPr lang="ru-RU" sz="3100" b="1" dirty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>
                <a:solidFill>
                  <a:srgbClr val="00B050"/>
                </a:solidFill>
              </a:rPr>
              <a:t/>
            </a:r>
            <a:br>
              <a:rPr lang="ru-RU" sz="3100" b="1" dirty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>
                <a:solidFill>
                  <a:srgbClr val="00B050"/>
                </a:solidFill>
              </a:rPr>
              <a:t/>
            </a:r>
            <a:br>
              <a:rPr lang="ru-RU" sz="3100" b="1" dirty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/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                          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 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28728" y="500042"/>
            <a:ext cx="6400800" cy="714380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chemeClr val="accent1"/>
                </a:solidFill>
              </a:rPr>
              <a:t>«Новое слово»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714480" y="207167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928926" y="2857496"/>
            <a:ext cx="47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2" descr="&quot;MirPiar.com&quot; - Справочно-информационный портал. Донецк - Фотоальб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1857388" cy="2000264"/>
          </a:xfrm>
          <a:prstGeom prst="rect">
            <a:avLst/>
          </a:prstGeom>
          <a:noFill/>
        </p:spPr>
      </p:pic>
      <p:pic>
        <p:nvPicPr>
          <p:cNvPr id="14" name="Picture 4" descr="Индюки и орлы. Предисловие. современная сказка о современной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643050"/>
            <a:ext cx="2214578" cy="2157395"/>
          </a:xfrm>
          <a:prstGeom prst="rect">
            <a:avLst/>
          </a:prstGeom>
          <a:noFill/>
        </p:spPr>
      </p:pic>
      <p:pic>
        <p:nvPicPr>
          <p:cNvPr id="15" name="Picture 6" descr="Веселые картинки для детей. Обои для рабочего стола с персон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714488"/>
            <a:ext cx="1643074" cy="2238344"/>
          </a:xfrm>
          <a:prstGeom prst="rect">
            <a:avLst/>
          </a:prstGeom>
          <a:noFill/>
        </p:spPr>
      </p:pic>
      <p:pic>
        <p:nvPicPr>
          <p:cNvPr id="16" name="Picture 8" descr="Арбуз - Ольга Васильевна Смирнов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1714488"/>
            <a:ext cx="2071702" cy="208117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214546" y="4214818"/>
            <a:ext cx="1122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err="1" smtClean="0">
                <a:solidFill>
                  <a:srgbClr val="00B050"/>
                </a:solidFill>
              </a:rPr>
              <a:t>з</a:t>
            </a:r>
            <a:endParaRPr lang="ru-RU" sz="80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0430" y="4429132"/>
            <a:ext cx="1255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B050"/>
                </a:solidFill>
              </a:rPr>
              <a:t>и</a:t>
            </a:r>
            <a:endParaRPr lang="ru-RU" sz="8000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57752" y="4286256"/>
            <a:ext cx="13788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B050"/>
                </a:solidFill>
              </a:rPr>
              <a:t>м</a:t>
            </a:r>
            <a:endParaRPr lang="ru-RU" sz="8000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7950" y="4429132"/>
            <a:ext cx="1477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B050"/>
                </a:solidFill>
              </a:rPr>
              <a:t>а</a:t>
            </a:r>
            <a:endParaRPr lang="ru-RU" sz="8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ня\Desktop\38189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703601" y="5565161"/>
            <a:ext cx="7859096" cy="613186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>
                <a:solidFill>
                  <a:srgbClr val="00B050"/>
                </a:solidFill>
              </a:rPr>
              <a:t/>
            </a:r>
            <a:br>
              <a:rPr lang="ru-RU" sz="3100" b="1" dirty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>
                <a:solidFill>
                  <a:srgbClr val="00B050"/>
                </a:solidFill>
              </a:rPr>
              <a:t/>
            </a:r>
            <a:br>
              <a:rPr lang="ru-RU" sz="3100" b="1" dirty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>
                <a:solidFill>
                  <a:srgbClr val="00B050"/>
                </a:solidFill>
              </a:rPr>
              <a:t/>
            </a:r>
            <a:br>
              <a:rPr lang="ru-RU" sz="3100" b="1" dirty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>
                <a:solidFill>
                  <a:srgbClr val="00B050"/>
                </a:solidFill>
              </a:rPr>
              <a:t/>
            </a:r>
            <a:br>
              <a:rPr lang="ru-RU" sz="3100" b="1" dirty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/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                          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 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28728" y="500042"/>
            <a:ext cx="6400800" cy="71438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«Слоговое лото»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 первым слогам)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14480" y="207167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928926" y="2857496"/>
            <a:ext cx="47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Picture 2" descr="C:\Users\марина\Desktop\эмблем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2984"/>
            <a:ext cx="2428892" cy="3071834"/>
          </a:xfrm>
          <a:prstGeom prst="rect">
            <a:avLst/>
          </a:prstGeom>
          <a:noFill/>
        </p:spPr>
      </p:pic>
      <p:pic>
        <p:nvPicPr>
          <p:cNvPr id="1027" name="Picture 3" descr="C:\Users\марина\Desktop\0002-006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4122" y="1144589"/>
            <a:ext cx="2055134" cy="3141668"/>
          </a:xfrm>
          <a:prstGeom prst="rect">
            <a:avLst/>
          </a:prstGeom>
          <a:noFill/>
        </p:spPr>
      </p:pic>
      <p:pic>
        <p:nvPicPr>
          <p:cNvPr id="1028" name="Picture 4" descr="C:\Users\марина\Desktop\ac149b1eb4f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1006793"/>
            <a:ext cx="3000396" cy="349377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500166" y="4714884"/>
            <a:ext cx="1214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err="1" smtClean="0">
                <a:solidFill>
                  <a:srgbClr val="FF0000"/>
                </a:solidFill>
              </a:rPr>
              <a:t>ка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9058" y="4714884"/>
            <a:ext cx="1357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err="1" smtClean="0">
                <a:solidFill>
                  <a:srgbClr val="FF0000"/>
                </a:solidFill>
              </a:rPr>
              <a:t>че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9388" y="4643446"/>
            <a:ext cx="1652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ли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ня\Desktop\38189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703601" y="5565161"/>
            <a:ext cx="7859096" cy="613186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>
                <a:solidFill>
                  <a:srgbClr val="00B050"/>
                </a:solidFill>
              </a:rPr>
              <a:t/>
            </a:r>
            <a:br>
              <a:rPr lang="ru-RU" sz="3100" b="1" dirty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>
                <a:solidFill>
                  <a:srgbClr val="00B050"/>
                </a:solidFill>
              </a:rPr>
              <a:t/>
            </a:r>
            <a:br>
              <a:rPr lang="ru-RU" sz="3100" b="1" dirty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>
                <a:solidFill>
                  <a:srgbClr val="00B050"/>
                </a:solidFill>
              </a:rPr>
              <a:t/>
            </a:r>
            <a:br>
              <a:rPr lang="ru-RU" sz="3100" b="1" dirty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>
                <a:solidFill>
                  <a:srgbClr val="00B050"/>
                </a:solidFill>
              </a:rPr>
              <a:t/>
            </a:r>
            <a:br>
              <a:rPr lang="ru-RU" sz="3100" b="1" dirty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/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                          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 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28728" y="500042"/>
            <a:ext cx="6400800" cy="71438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«Слоговое лото»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 вторым слогам)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14480" y="207167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928926" y="2857496"/>
            <a:ext cx="47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74" name="AutoShape 2" descr="Deviant ID New by Sasuke Trisha / VFL.Ru это, фотохостинг без регистрации, и быстрый хостинг изображений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Deviant ID New by Sasuke Trisha / VFL.Ru это, фотохостинг без регистрации, и быстрый хостинг изображений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Deviant ID New by Sasuke Trisha / VFL.Ru это, фотохостинг без регистрации, и быстрый хостинг изображений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Deviant ID New by Sasuke Trisha / VFL.Ru это, фотохостинг без регистрации, и быстрый хостинг изображений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Deviant ID New by Sasuke Trisha / VFL.Ru это, фотохостинг без регистрации, и быстрый хостинг изображений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Deviant ID New by Sasuke Trisha / VFL.Ru это, фотохостинг бе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5" name="Picture 13" descr="C:\Users\саня\Desktop\9944179347422682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736"/>
            <a:ext cx="2428892" cy="2485377"/>
          </a:xfrm>
          <a:prstGeom prst="rect">
            <a:avLst/>
          </a:prstGeom>
          <a:noFill/>
        </p:spPr>
      </p:pic>
      <p:pic>
        <p:nvPicPr>
          <p:cNvPr id="3086" name="Picture 14" descr="C:\Users\саня\Desktop\3197416-doghous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000108"/>
            <a:ext cx="2714644" cy="3500462"/>
          </a:xfrm>
          <a:prstGeom prst="rect">
            <a:avLst/>
          </a:prstGeom>
          <a:noFill/>
        </p:spPr>
      </p:pic>
      <p:pic>
        <p:nvPicPr>
          <p:cNvPr id="3088" name="Picture 16" descr="C:\Users\саня\Desktop\001000798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91688">
            <a:off x="6122636" y="996486"/>
            <a:ext cx="2545064" cy="322178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214414" y="4500571"/>
            <a:ext cx="1571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B050"/>
                </a:solidFill>
              </a:rPr>
              <a:t>ми</a:t>
            </a:r>
            <a:endParaRPr lang="ru-RU" sz="80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0496" y="4429132"/>
            <a:ext cx="1801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B050"/>
                </a:solidFill>
              </a:rPr>
              <a:t>ну</a:t>
            </a:r>
            <a:endParaRPr lang="ru-RU" sz="8000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00826" y="4357694"/>
            <a:ext cx="1857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B050"/>
                </a:solidFill>
              </a:rPr>
              <a:t>та</a:t>
            </a:r>
            <a:endParaRPr lang="ru-RU" sz="8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ня\Desktop\38189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703601" y="5565161"/>
            <a:ext cx="7859096" cy="613186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>
                <a:solidFill>
                  <a:srgbClr val="00B050"/>
                </a:solidFill>
              </a:rPr>
              <a:t/>
            </a:r>
            <a:br>
              <a:rPr lang="ru-RU" sz="3100" b="1" dirty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>
                <a:solidFill>
                  <a:srgbClr val="00B050"/>
                </a:solidFill>
              </a:rPr>
              <a:t/>
            </a:r>
            <a:br>
              <a:rPr lang="ru-RU" sz="3100" b="1" dirty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>
                <a:solidFill>
                  <a:srgbClr val="00B050"/>
                </a:solidFill>
              </a:rPr>
              <a:t/>
            </a:r>
            <a:br>
              <a:rPr lang="ru-RU" sz="3100" b="1" dirty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>
                <a:solidFill>
                  <a:srgbClr val="00B050"/>
                </a:solidFill>
              </a:rPr>
              <a:t/>
            </a:r>
            <a:br>
              <a:rPr lang="ru-RU" sz="3100" b="1" dirty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/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                          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 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28728" y="500042"/>
            <a:ext cx="6400800" cy="71438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14480" y="207167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928926" y="2857496"/>
            <a:ext cx="47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571480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«Слоговое лото»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 последним слогам)</a:t>
            </a:r>
          </a:p>
        </p:txBody>
      </p:sp>
      <p:sp>
        <p:nvSpPr>
          <p:cNvPr id="2050" name="AutoShape 2" descr="Deviant ID New by Sasuke Trisha / VFL.Ru это, фотохостинг без регистрации, и быстрый хостинг изображений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C:\Users\саня\Desktop\NjIZwY2yex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3143272" cy="3143272"/>
          </a:xfrm>
          <a:prstGeom prst="rect">
            <a:avLst/>
          </a:prstGeom>
          <a:noFill/>
        </p:spPr>
      </p:pic>
      <p:pic>
        <p:nvPicPr>
          <p:cNvPr id="2053" name="Picture 5" descr="C:\Users\саня\Desktop\kacheli_dlya_dete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285860"/>
            <a:ext cx="2928958" cy="3214710"/>
          </a:xfrm>
          <a:prstGeom prst="rect">
            <a:avLst/>
          </a:prstGeom>
          <a:noFill/>
        </p:spPr>
      </p:pic>
      <p:pic>
        <p:nvPicPr>
          <p:cNvPr id="2054" name="Picture 6" descr="C:\Users\саня\Desktop\a756b2abbfb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1357298"/>
            <a:ext cx="2728761" cy="292895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285852" y="4714884"/>
            <a:ext cx="1709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err="1" smtClean="0">
                <a:solidFill>
                  <a:srgbClr val="7030A0"/>
                </a:solidFill>
              </a:rPr>
              <a:t>ма</a:t>
            </a:r>
            <a:endParaRPr lang="ru-RU" sz="80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868" y="4643446"/>
            <a:ext cx="17956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7030A0"/>
                </a:solidFill>
              </a:rPr>
              <a:t>ли</a:t>
            </a:r>
            <a:endParaRPr lang="ru-RU" sz="80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9388" y="4572008"/>
            <a:ext cx="2250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7030A0"/>
                </a:solidFill>
              </a:rPr>
              <a:t>на</a:t>
            </a:r>
            <a:endParaRPr lang="ru-RU" sz="8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ня\Desktop\38189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4754" y="733587"/>
            <a:ext cx="8303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Деление слов на слоги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950905615"/>
              </p:ext>
            </p:extLst>
          </p:nvPr>
        </p:nvGraphicFramePr>
        <p:xfrm>
          <a:off x="1547664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90512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ня\Desktop\38189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валера\Desktop\родители\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688" y="1047404"/>
            <a:ext cx="5643602" cy="50387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flipH="1">
            <a:off x="2483768" y="575882"/>
            <a:ext cx="4526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«Кому в какой дом»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4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ня\Desktop\38189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37906" y="692696"/>
            <a:ext cx="5104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Предложение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2" descr="http://5-bal.ru/pars_docs/refs/12/11264/11264_html_m52d91e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456384" cy="2295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46031" y="2276872"/>
            <a:ext cx="2880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34063" y="2877934"/>
            <a:ext cx="914400" cy="309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00863" y="2875466"/>
            <a:ext cx="914400" cy="309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2875466"/>
            <a:ext cx="914400" cy="309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724705" y="3091490"/>
            <a:ext cx="144016" cy="99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http://st2.depositphotos.com/1002275/5828/v/450/depositphotos_58287065-Boy-having-Breakfa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219" y="3780295"/>
            <a:ext cx="1894311" cy="2531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298431" y="4885565"/>
            <a:ext cx="2880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86463" y="5484159"/>
            <a:ext cx="914400" cy="309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653263" y="5484159"/>
            <a:ext cx="914400" cy="309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740624" y="5484159"/>
            <a:ext cx="914400" cy="309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877105" y="5700183"/>
            <a:ext cx="144016" cy="99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47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ня\Desktop\38189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764704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 – всё, чему мы научим ребенка, а главное, всё, чему он научится сам, поможет ему быть успешным в школе.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252" y="1965030"/>
            <a:ext cx="7467148" cy="420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56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аня\Desktop\38189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504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-Сегодня я узнала…</a:t>
            </a:r>
            <a:b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Меня сегодня удивило…</a:t>
            </a:r>
            <a:b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-Больше всего мне понравилось…</a:t>
            </a:r>
            <a:b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-Хотелось бы добавить…</a:t>
            </a:r>
            <a:b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дальнейшем я буду использовать…</a:t>
            </a:r>
            <a:b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20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ня\Desktop\38189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703601" y="5565161"/>
            <a:ext cx="7859096" cy="613186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>
                <a:solidFill>
                  <a:srgbClr val="00B050"/>
                </a:solidFill>
              </a:rPr>
              <a:t/>
            </a:r>
            <a:br>
              <a:rPr lang="ru-RU" sz="3100" b="1" dirty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>
                <a:solidFill>
                  <a:srgbClr val="00B050"/>
                </a:solidFill>
              </a:rPr>
              <a:t/>
            </a:r>
            <a:br>
              <a:rPr lang="ru-RU" sz="3100" b="1" dirty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>
                <a:solidFill>
                  <a:srgbClr val="00B050"/>
                </a:solidFill>
              </a:rPr>
              <a:t/>
            </a:r>
            <a:br>
              <a:rPr lang="ru-RU" sz="3100" b="1" dirty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>
                <a:solidFill>
                  <a:srgbClr val="00B050"/>
                </a:solidFill>
              </a:rPr>
              <a:t/>
            </a:r>
            <a:br>
              <a:rPr lang="ru-RU" sz="3100" b="1" dirty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/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                          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 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785794"/>
            <a:ext cx="6400800" cy="528641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Успехов Вам в обучении детей, дорогие педагоги!!!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9458" name="Picture 2" descr="Школа раннего развития / Малыш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071679"/>
            <a:ext cx="5929354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116632"/>
            <a:ext cx="8928992" cy="6624736"/>
          </a:xfrm>
          <a:prstGeom prst="round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endParaRPr lang="ru-RU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7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7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Рисунок 11"/>
          <p:cNvPicPr>
            <a:picLocks noChangeAspect="1" noChangeArrowheads="1"/>
          </p:cNvPicPr>
          <p:nvPr/>
        </p:nvPicPr>
        <p:blipFill>
          <a:blip r:embed="rId2">
            <a:lum bright="-40000" contras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7562" y="895062"/>
            <a:ext cx="4968875" cy="5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-50800" y="131763"/>
            <a:ext cx="90360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rgbClr val="8166A2"/>
                </a:solidFill>
                <a:latin typeface="Times New Roman" pitchFamily="18" charset="0"/>
                <a:cs typeface="Times New Roman" pitchFamily="18" charset="0"/>
              </a:rPr>
              <a:t>Раз – зевнул в лесу мышонок.</a:t>
            </a: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87313" y="62182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8166A2"/>
                </a:solidFill>
                <a:latin typeface="Times New Roman" pitchFamily="18" charset="0"/>
                <a:cs typeface="Times New Roman" pitchFamily="18" charset="0"/>
              </a:rPr>
              <a:t>( Открывать широко рот и закрывать его.)</a:t>
            </a:r>
          </a:p>
        </p:txBody>
      </p:sp>
    </p:spTree>
    <p:extLst>
      <p:ext uri="{BB962C8B-B14F-4D97-AF65-F5344CB8AC3E}">
        <p14:creationId xmlns:p14="http://schemas.microsoft.com/office/powerpoint/2010/main" xmlns="" val="1750690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116632"/>
            <a:ext cx="8928992" cy="6624736"/>
          </a:xfrm>
          <a:prstGeom prst="round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endParaRPr lang="ru-RU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7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7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107950" y="282575"/>
            <a:ext cx="90360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8166A2"/>
                </a:solidFill>
                <a:latin typeface="Times New Roman" pitchFamily="18" charset="0"/>
                <a:cs typeface="Times New Roman" pitchFamily="18" charset="0"/>
              </a:rPr>
              <a:t>Два – лакает суп котенок.</a:t>
            </a: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14313" y="5822950"/>
            <a:ext cx="89296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8166A2"/>
                </a:solidFill>
                <a:latin typeface="Times New Roman" pitchFamily="18" charset="0"/>
                <a:cs typeface="Times New Roman" pitchFamily="18" charset="0"/>
              </a:rPr>
              <a:t>( Рот открыть. Высунуть широкий язык. Выполнять лакательные движения языком. </a:t>
            </a:r>
          </a:p>
        </p:txBody>
      </p:sp>
      <p:pic>
        <p:nvPicPr>
          <p:cNvPr id="4101" name="Рисунок 12"/>
          <p:cNvPicPr>
            <a:picLocks noChangeAspect="1" noChangeArrowheads="1"/>
          </p:cNvPicPr>
          <p:nvPr/>
        </p:nvPicPr>
        <p:blipFill>
          <a:blip r:embed="rId2">
            <a:lum bright="-40000" contras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3338" y="992188"/>
            <a:ext cx="6751637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8997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116632"/>
            <a:ext cx="8928992" cy="6624736"/>
          </a:xfrm>
          <a:prstGeom prst="round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endParaRPr lang="ru-RU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7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7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128588" y="115888"/>
            <a:ext cx="89074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8166A2"/>
                </a:solidFill>
                <a:latin typeface="Times New Roman" pitchFamily="18" charset="0"/>
                <a:cs typeface="Times New Roman" pitchFamily="18" charset="0"/>
              </a:rPr>
              <a:t>Три – лошадка поскакала.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87313" y="5540375"/>
            <a:ext cx="89281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8166A2"/>
                </a:solidFill>
                <a:latin typeface="Times New Roman" pitchFamily="18" charset="0"/>
                <a:cs typeface="Times New Roman" pitchFamily="18" charset="0"/>
              </a:rPr>
              <a:t>( Рот держать широко открытым. Улыбнуться. Медленно щелкать языком, присасывая его к небу и отрывая от него. Тянуть подъязычную связку.)</a:t>
            </a:r>
          </a:p>
        </p:txBody>
      </p:sp>
      <p:pic>
        <p:nvPicPr>
          <p:cNvPr id="5125" name="Рисунок 13"/>
          <p:cNvPicPr>
            <a:picLocks noChangeAspect="1" noChangeArrowheads="1"/>
          </p:cNvPicPr>
          <p:nvPr/>
        </p:nvPicPr>
        <p:blipFill>
          <a:blip r:embed="rId2">
            <a:lum bright="-40000" contras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08050"/>
            <a:ext cx="6321425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2015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116632"/>
            <a:ext cx="8928992" cy="6624736"/>
          </a:xfrm>
          <a:prstGeom prst="round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endParaRPr lang="ru-RU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7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7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142875" y="147638"/>
            <a:ext cx="89090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8166A2"/>
                </a:solidFill>
                <a:latin typeface="Times New Roman" pitchFamily="18" charset="0"/>
                <a:cs typeface="Times New Roman" pitchFamily="18" charset="0"/>
              </a:rPr>
              <a:t>На четыре - постояла.</a:t>
            </a: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87313" y="5635625"/>
            <a:ext cx="89281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8166A2"/>
                </a:solidFill>
                <a:latin typeface="Times New Roman" pitchFamily="18" charset="0"/>
                <a:cs typeface="Times New Roman" pitchFamily="18" charset="0"/>
              </a:rPr>
              <a:t>( Широко открыть рот и улыбнуться. Присосать язык к небу и не открывать его. Тянуть нижнюю челюсть вниз, растягивая подъязычную связку. )</a:t>
            </a:r>
          </a:p>
        </p:txBody>
      </p:sp>
      <p:pic>
        <p:nvPicPr>
          <p:cNvPr id="6149" name="Рисунок 14"/>
          <p:cNvPicPr>
            <a:picLocks noChangeAspect="1" noChangeArrowheads="1"/>
          </p:cNvPicPr>
          <p:nvPr/>
        </p:nvPicPr>
        <p:blipFill>
          <a:blip r:embed="rId2">
            <a:lum bright="-40000" contras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84238"/>
            <a:ext cx="6149975" cy="4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0188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116632"/>
            <a:ext cx="8928992" cy="6624736"/>
          </a:xfrm>
          <a:prstGeom prst="round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endParaRPr lang="ru-RU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7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7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87313" y="92075"/>
            <a:ext cx="89074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8166A2"/>
                </a:solidFill>
                <a:latin typeface="Times New Roman" pitchFamily="18" charset="0"/>
                <a:cs typeface="Times New Roman" pitchFamily="18" charset="0"/>
              </a:rPr>
              <a:t>Пять – болтают индюки.</a:t>
            </a:r>
          </a:p>
        </p:txBody>
      </p:sp>
      <p:pic>
        <p:nvPicPr>
          <p:cNvPr id="7172" name="Рисунок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  <a:lum bright="-40000" contras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0800" y="862013"/>
            <a:ext cx="6440488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146050" y="5964238"/>
            <a:ext cx="89281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8166A2"/>
                </a:solidFill>
                <a:latin typeface="Times New Roman" pitchFamily="18" charset="0"/>
                <a:cs typeface="Times New Roman" pitchFamily="18" charset="0"/>
              </a:rPr>
              <a:t>( Широко открыть рот. «Болтать» языком, проводя им вперед – назад по верхней губе: «бл – бл – бл».) </a:t>
            </a:r>
          </a:p>
        </p:txBody>
      </p:sp>
    </p:spTree>
    <p:extLst>
      <p:ext uri="{BB962C8B-B14F-4D97-AF65-F5344CB8AC3E}">
        <p14:creationId xmlns:p14="http://schemas.microsoft.com/office/powerpoint/2010/main" xmlns="" val="1293894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116632"/>
            <a:ext cx="8928992" cy="6624736"/>
          </a:xfrm>
          <a:prstGeom prst="round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endParaRPr lang="ru-RU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7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7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87313" y="115888"/>
            <a:ext cx="89074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8166A2"/>
                </a:solidFill>
                <a:latin typeface="Times New Roman" pitchFamily="18" charset="0"/>
                <a:cs typeface="Times New Roman" pitchFamily="18" charset="0"/>
              </a:rPr>
              <a:t>Шесть – качели у реки.</a:t>
            </a: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127000" y="5910263"/>
            <a:ext cx="8929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8166A2"/>
                </a:solidFill>
                <a:latin typeface="Times New Roman" pitchFamily="18" charset="0"/>
                <a:cs typeface="Times New Roman" pitchFamily="18" charset="0"/>
              </a:rPr>
              <a:t>(Открыть рот. Тянуться языком то к носу, то к подбородку.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8166A2"/>
                </a:solidFill>
                <a:latin typeface="Times New Roman" pitchFamily="18" charset="0"/>
                <a:cs typeface="Times New Roman" pitchFamily="18" charset="0"/>
              </a:rPr>
              <a:t>Рот не закрывать.)</a:t>
            </a:r>
          </a:p>
        </p:txBody>
      </p:sp>
      <p:pic>
        <p:nvPicPr>
          <p:cNvPr id="8197" name="Рисунок 16"/>
          <p:cNvPicPr>
            <a:picLocks noChangeAspect="1" noChangeArrowheads="1"/>
          </p:cNvPicPr>
          <p:nvPr/>
        </p:nvPicPr>
        <p:blipFill>
          <a:blip r:embed="rId2">
            <a:lum bright="-40000" contras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2450" y="917575"/>
            <a:ext cx="5437188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1850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116632"/>
            <a:ext cx="8928992" cy="6624736"/>
          </a:xfrm>
          <a:prstGeom prst="round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endParaRPr lang="ru-RU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7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7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107950" y="147638"/>
            <a:ext cx="89074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8166A2"/>
                </a:solidFill>
                <a:latin typeface="Times New Roman" pitchFamily="18" charset="0"/>
                <a:cs typeface="Times New Roman" pitchFamily="18" charset="0"/>
              </a:rPr>
              <a:t>Семь – варенье мы попросим.</a:t>
            </a:r>
          </a:p>
        </p:txBody>
      </p:sp>
      <p:pic>
        <p:nvPicPr>
          <p:cNvPr id="9220" name="Рисунок 17"/>
          <p:cNvPicPr>
            <a:picLocks noChangeAspect="1" noChangeArrowheads="1"/>
          </p:cNvPicPr>
          <p:nvPr/>
        </p:nvPicPr>
        <p:blipFill>
          <a:blip r:embed="rId2">
            <a:lum bright="-40000" contras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450" y="917575"/>
            <a:ext cx="5573713" cy="480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142875" y="5726113"/>
            <a:ext cx="8928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8166A2"/>
                </a:solidFill>
                <a:latin typeface="Times New Roman" pitchFamily="18" charset="0"/>
                <a:cs typeface="Times New Roman" pitchFamily="18" charset="0"/>
              </a:rPr>
              <a:t>( Рот открыть, улыбнуться. Широким языком облизать верхнюю губу. При этом стараемся «обнять» языком сразу всю губу и облизать ее, втягивая язык вглубь рта. Рот не закрывать.) </a:t>
            </a:r>
          </a:p>
        </p:txBody>
      </p:sp>
    </p:spTree>
    <p:extLst>
      <p:ext uri="{BB962C8B-B14F-4D97-AF65-F5344CB8AC3E}">
        <p14:creationId xmlns:p14="http://schemas.microsoft.com/office/powerpoint/2010/main" xmlns="" val="1414333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420</Words>
  <Application>Microsoft Office PowerPoint</Application>
  <PresentationFormat>Экран (4:3)</PresentationFormat>
  <Paragraphs>109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 Семинар – практикум для педагогов «Подготовка детей к обучению грамоте»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Звуки речи бывают:</vt:lpstr>
      <vt:lpstr>Слайд 16</vt:lpstr>
      <vt:lpstr>Звуковой анализ слов</vt:lpstr>
      <vt:lpstr>«Придумай слово к схеме»</vt:lpstr>
      <vt:lpstr>«Новое слово»</vt:lpstr>
      <vt:lpstr>                                                               </vt:lpstr>
      <vt:lpstr>                                                               </vt:lpstr>
      <vt:lpstr>                                                               </vt:lpstr>
      <vt:lpstr>                                                               </vt:lpstr>
      <vt:lpstr>Слайд 24</vt:lpstr>
      <vt:lpstr>Слайд 25</vt:lpstr>
      <vt:lpstr>Слайд 26</vt:lpstr>
      <vt:lpstr>Слайд 27</vt:lpstr>
      <vt:lpstr>     -Сегодня я узнала… - Меня сегодня удивило… -Больше всего мне понравилось… -Хотелось бы добавить… - В дальнейшем я буду использовать…       </vt:lpstr>
      <vt:lpstr>                                                             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теме :  «Обучение грамоте. Звуковой анализ слов»</dc:title>
  <dc:creator>саня</dc:creator>
  <cp:lastModifiedBy>123</cp:lastModifiedBy>
  <cp:revision>71</cp:revision>
  <dcterms:created xsi:type="dcterms:W3CDTF">2014-12-11T18:37:10Z</dcterms:created>
  <dcterms:modified xsi:type="dcterms:W3CDTF">2022-09-23T07:32:59Z</dcterms:modified>
</cp:coreProperties>
</file>