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91" r:id="rId3"/>
    <p:sldId id="258" r:id="rId4"/>
    <p:sldId id="259" r:id="rId5"/>
    <p:sldId id="260" r:id="rId6"/>
    <p:sldId id="261" r:id="rId7"/>
    <p:sldId id="262" r:id="rId8"/>
    <p:sldId id="263" r:id="rId9"/>
    <p:sldId id="287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9" r:id="rId29"/>
    <p:sldId id="284" r:id="rId30"/>
    <p:sldId id="290" r:id="rId31"/>
    <p:sldId id="285" r:id="rId32"/>
    <p:sldId id="294" r:id="rId33"/>
    <p:sldId id="288" r:id="rId34"/>
    <p:sldId id="292" r:id="rId35"/>
    <p:sldId id="293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C4C4"/>
    <a:srgbClr val="000000"/>
    <a:srgbClr val="5757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57" autoAdjust="0"/>
    <p:restoredTop sz="96014" autoAdjust="0"/>
  </p:normalViewPr>
  <p:slideViewPr>
    <p:cSldViewPr>
      <p:cViewPr varScale="1">
        <p:scale>
          <a:sx n="77" d="100"/>
          <a:sy n="77" d="100"/>
        </p:scale>
        <p:origin x="1325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584DFD-9B64-4AAB-88A7-B063E5046FE5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76D588-BC61-4458-BA5F-E199FF3D2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6D588-BC61-4458-BA5F-E199FF3D28AE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6D588-BC61-4458-BA5F-E199FF3D28AE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6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16967-9C7E-4A9D-ABB0-2C6A71746CD1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55;&#1091;&#1090;&#1077;&#1096;&#1077;&#1089;&#1090;&#1074;&#1080;&#1077;%20&#1074;%20&#1089;&#1090;&#1088;&#1072;&#1085;&#1091;%20&#1089;&#1082;&#1072;&#1079;&#1086;&#1082;\fairytales_-_teremok.mp3" TargetMode="Externa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1.wav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audio" Target="file:///F:\&#1090;&#1077;&#1088;&#1077;&#1084;&#1086;&#1082;\&#1079;&#1072;&#1103;&#1094;.wav" TargetMode="External"/><Relationship Id="rId21" Type="http://schemas.openxmlformats.org/officeDocument/2006/relationships/image" Target="../media/image54.png"/><Relationship Id="rId7" Type="http://schemas.openxmlformats.org/officeDocument/2006/relationships/slideLayout" Target="../slideLayouts/slideLayout6.xml"/><Relationship Id="rId12" Type="http://schemas.openxmlformats.org/officeDocument/2006/relationships/image" Target="../media/image45.jpeg"/><Relationship Id="rId17" Type="http://schemas.openxmlformats.org/officeDocument/2006/relationships/image" Target="../media/image50.png"/><Relationship Id="rId2" Type="http://schemas.openxmlformats.org/officeDocument/2006/relationships/audio" Target="../media/audio1.wav"/><Relationship Id="rId16" Type="http://schemas.openxmlformats.org/officeDocument/2006/relationships/image" Target="../media/image49.jpeg"/><Relationship Id="rId20" Type="http://schemas.openxmlformats.org/officeDocument/2006/relationships/image" Target="../media/image53.png"/><Relationship Id="rId1" Type="http://schemas.openxmlformats.org/officeDocument/2006/relationships/audio" Target="../media/audio2.wav"/><Relationship Id="rId6" Type="http://schemas.openxmlformats.org/officeDocument/2006/relationships/audio" Target="../media/audio6.wav"/><Relationship Id="rId11" Type="http://schemas.openxmlformats.org/officeDocument/2006/relationships/image" Target="../media/image15.png"/><Relationship Id="rId5" Type="http://schemas.openxmlformats.org/officeDocument/2006/relationships/audio" Target="../media/audio5.wav"/><Relationship Id="rId15" Type="http://schemas.openxmlformats.org/officeDocument/2006/relationships/image" Target="../media/image48.png"/><Relationship Id="rId10" Type="http://schemas.openxmlformats.org/officeDocument/2006/relationships/image" Target="../media/image24.jpeg"/><Relationship Id="rId19" Type="http://schemas.openxmlformats.org/officeDocument/2006/relationships/image" Target="../media/image52.png"/><Relationship Id="rId4" Type="http://schemas.openxmlformats.org/officeDocument/2006/relationships/audio" Target="../media/audio3.wav"/><Relationship Id="rId9" Type="http://schemas.openxmlformats.org/officeDocument/2006/relationships/image" Target="../media/image44.jpeg"/><Relationship Id="rId14" Type="http://schemas.openxmlformats.org/officeDocument/2006/relationships/image" Target="../media/image47.png"/><Relationship Id="rId22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ed=1&amp;text=%D0%BA%D0%BE%D1%88%D0%BA%D0%B0&amp;p=15&amp;img_url=s52.radikal.ru/i137/0903/65/a435da64e244.png&amp;rpt=simage" TargetMode="External"/><Relationship Id="rId13" Type="http://schemas.openxmlformats.org/officeDocument/2006/relationships/hyperlink" Target="http://www.papa-vlad.ru/photo/skazki-i-igry/Teremok-2.files/003-Stojal-v-pole-teremok.html" TargetMode="External"/><Relationship Id="rId18" Type="http://schemas.openxmlformats.org/officeDocument/2006/relationships/hyperlink" Target="http://papa-vlad.ru/photo/skazki-i-igry/Teremok-2.files/Skazka-Teremok.html" TargetMode="External"/><Relationship Id="rId26" Type="http://schemas.openxmlformats.org/officeDocument/2006/relationships/hyperlink" Target="http://www.realmusic.ru/songs/479028" TargetMode="External"/><Relationship Id="rId3" Type="http://schemas.openxmlformats.org/officeDocument/2006/relationships/hyperlink" Target="http://images.yandex.ru/yandsearch?rpt=simage&amp;ed=1&amp;text=%D0%BC%D1%8B%D1%88%D1%8C%20%D0%BD%D0%B0%20%D0%B1%D0%B5%D0%BB%D0%BE%D0%BC&amp;p=19&amp;img_url=www.stihi.ru/pics/2009/08/14/5869.jpg" TargetMode="External"/><Relationship Id="rId21" Type="http://schemas.openxmlformats.org/officeDocument/2006/relationships/hyperlink" Target="http://900igr.net/photo/skazki-i-igry/Teremok-2.files/012--JA-myshka-norushka.html" TargetMode="External"/><Relationship Id="rId7" Type="http://schemas.openxmlformats.org/officeDocument/2006/relationships/hyperlink" Target="http://images.yandex.ru/yandsearch?rpt=simage&amp;img_url=www.proza.ru/pics/2010/12/16/33.jpg&amp;ed=1&amp;text=%D0%BA%D0%B0%D1%80%D1%82%D0%B8%D0%BD%D0%BA%D0%B0%20%D0%BC%D0%B5%D0%B4%D0%B2%D0%B5%D0%B4%D1%8C%20%D0%B4%D0%BB%D1%8F%20%D0%B4%D0%B5%D1%82%D0%B5%D0%B9%20&amp;p=3" TargetMode="External"/><Relationship Id="rId12" Type="http://schemas.openxmlformats.org/officeDocument/2006/relationships/hyperlink" Target="http://900igr.net/prezentatsii/skazki-i-igry/Razvivajuschie-detskie-igry.html" TargetMode="External"/><Relationship Id="rId17" Type="http://schemas.openxmlformats.org/officeDocument/2006/relationships/hyperlink" Target="http://blog.kp.ru/users/algor42/post158219534/" TargetMode="External"/><Relationship Id="rId25" Type="http://schemas.openxmlformats.org/officeDocument/2006/relationships/hyperlink" Target="http://monash-ja-dira.moskva.com/dnevnik-nabljudenija-za-prirodoj/?do=read&amp;thread=14870692&amp;topic_id=14870694&amp;archive=1" TargetMode="External"/><Relationship Id="rId2" Type="http://schemas.openxmlformats.org/officeDocument/2006/relationships/hyperlink" Target="http://images.yandex.ru/yandsearch?ed=1&amp;text=%D0%B7%D0%B0%D1%8F%D1%86%20%D0%BA%D0%B0%D1%80%D1%82%D0%B8%D0%BD%D0%BA%D0%B8&amp;p=25&amp;img_url=img-fotki.yandex.ru/get/6002/mariflesh.8/0_4f66f_f6a8911a_L.jpg&amp;rpt=simage" TargetMode="External"/><Relationship Id="rId16" Type="http://schemas.openxmlformats.org/officeDocument/2006/relationships/hyperlink" Target="http://900igr.net/photo/skazki-i-igry/Teremok-2.files/006--JA-myshka-norushka-a-ty-kto.html" TargetMode="External"/><Relationship Id="rId20" Type="http://schemas.openxmlformats.org/officeDocument/2006/relationships/hyperlink" Target="http://www.sovetmult.ru/izvestnie/multik_10.php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images.yandex.ru/yandsearch?rpt=simage&amp;img_url=foto.sibmama.ru/albums/userpics/20560/normal_%5b%E2%5d_%E2%EE%EB%F7%EE%ED%EE%EA.jpg&amp;ed=1&amp;text=%D0%BA%D0%B0%D1%80%D1%82%D0%B8%D0%BD%D0%BA%D0%B0%20%D0%B2%D0%BE%D0%BB%D0%BA%20%D0%B8%D0%B7%20%D1%81%D0%BA%D0%B0%D0%B7%D0%BA%D0%B8&amp;p=1" TargetMode="External"/><Relationship Id="rId11" Type="http://schemas.openxmlformats.org/officeDocument/2006/relationships/hyperlink" Target="http://images.yandex.ru/yandsearch?rpt=simage&amp;img_url=www.kubanov.ru/files/a41.jpg&amp;ed=1&amp;text=%D0%B5%D0%B6%D0%B8%D0%BA&amp;p=17" TargetMode="External"/><Relationship Id="rId24" Type="http://schemas.openxmlformats.org/officeDocument/2006/relationships/hyperlink" Target="http://900igr.net/photo/skazki-i-igry/Teremok-2.files/015-Ele-ele-uspeli-iz-nego-vyskochit-myshka-norushka-ljagushka-kvakushka.html" TargetMode="External"/><Relationship Id="rId5" Type="http://schemas.openxmlformats.org/officeDocument/2006/relationships/hyperlink" Target="http://images.yandex.ru/yandsearch?rpt=simage&amp;img_url=img178.imageshack.us/img178/1104/tilkiramazanfikralarisl0.jpg&amp;ed=1&amp;text=%D0%BB%D0%B8%D1%81%D0%B0&amp;p=29" TargetMode="External"/><Relationship Id="rId15" Type="http://schemas.openxmlformats.org/officeDocument/2006/relationships/hyperlink" Target="http://900igr.net/photo/skazki-i-igry/Teremok-2.files/005-Priskakala-k-teremu-ljagushka-kvakushka-i-sprashivaet-kto-kto-v.html" TargetMode="External"/><Relationship Id="rId23" Type="http://schemas.openxmlformats.org/officeDocument/2006/relationships/hyperlink" Target="http://kazus.ru/forums/showthread.php?p=353394" TargetMode="External"/><Relationship Id="rId28" Type="http://schemas.openxmlformats.org/officeDocument/2006/relationships/hyperlink" Target="&#1048;&#1085;&#1089;&#1090;&#1088;&#1091;&#1082;&#1094;&#1080;&#1103;_.docx" TargetMode="External"/><Relationship Id="rId10" Type="http://schemas.openxmlformats.org/officeDocument/2006/relationships/hyperlink" Target="http://images.yandex.ru/yandsearch?rpt=simage&amp;img_url=students.washington.edu/prevet/image13.jpg&amp;ed=1&amp;text=%D1%81%D0%BB%D0%BE%D0%BD&amp;p=306" TargetMode="External"/><Relationship Id="rId19" Type="http://schemas.openxmlformats.org/officeDocument/2006/relationships/hyperlink" Target="http://900igr.net/photo/skazki-i-igry/Teremok-2.files/010--JA-myshka-norushka.html" TargetMode="External"/><Relationship Id="rId4" Type="http://schemas.openxmlformats.org/officeDocument/2006/relationships/hyperlink" Target="http://images.yandex.ru/yandsearch?rpt=simage&amp;img_url=stranamasterov.ru/files/imagecache/orig_with_logo/i1004/159483.jpg&amp;ed=1&amp;text=%D0%BB%D1%8F%D0%B3%D1%83%D1%88%D0%BA%D0%B0&amp;p=57" TargetMode="External"/><Relationship Id="rId9" Type="http://schemas.openxmlformats.org/officeDocument/2006/relationships/hyperlink" Target="http://images.yandex.ru/yandsearch?rpt=simage&amp;img_url=miss.ekabu.ru/uploads/posts/2009-06/thumbs/1244544552_70df9ce53616.jpg&amp;ed=1&amp;text=%D0%BF%D1%82%D0%B8%D1%86%D0%B0&amp;p=27" TargetMode="External"/><Relationship Id="rId14" Type="http://schemas.openxmlformats.org/officeDocument/2006/relationships/hyperlink" Target="http://900igr.net/photo/skazki-i-igry/Teremok-2.files/004--Kto-kto-v-teremochke-zhivjot-kto-kto-v-nevysokom-zhivjot.html" TargetMode="External"/><Relationship Id="rId22" Type="http://schemas.openxmlformats.org/officeDocument/2006/relationships/hyperlink" Target="http://www.event-forum.ru/prints/articles/390/" TargetMode="External"/><Relationship Id="rId27" Type="http://schemas.openxmlformats.org/officeDocument/2006/relationships/hyperlink" Target="&#1055;&#1086;&#1103;&#1089;&#1085;&#1080;&#1090;&#1077;&#1083;&#1100;&#1085;&#1072;&#1103;%20&#1079;&#1072;&#1087;&#1080;&#1089;&#1082;&#1072;.docx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2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8.xml"/><Relationship Id="rId1" Type="http://schemas.openxmlformats.org/officeDocument/2006/relationships/audio" Target="file:///F:\&#1050;&#1088;&#1102;&#1082;&#1086;&#1074;&#1072;%20&#1057;&#1074;&#1077;&#1090;&#1083;&#1072;&#1085;&#1072;%20&#1040;&#1085;&#1072;&#1090;&#1086;&#1083;&#1100;&#1077;&#1074;&#1085;&#1072;\&#1090;&#1077;&#1088;&#1077;&#1084;&#1086;&#1082;\&#1079;&#1072;&#1103;&#1094;.wav" TargetMode="Externa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4.wav"/><Relationship Id="rId7" Type="http://schemas.openxmlformats.org/officeDocument/2006/relationships/image" Target="../media/image6.png"/><Relationship Id="rId2" Type="http://schemas.openxmlformats.org/officeDocument/2006/relationships/audio" Target="file:///F:\&#1050;&#1088;&#1102;&#1082;&#1086;&#1074;&#1072;%20&#1057;&#1074;&#1077;&#1090;&#1083;&#1072;&#1085;&#1072;%20&#1040;&#1085;&#1072;&#1090;&#1086;&#1083;&#1100;&#1077;&#1074;&#1085;&#1072;\&#1090;&#1077;&#1088;&#1077;&#1084;&#1086;&#1082;\&#1083;&#1080;&#1089;&#1072;2.wav" TargetMode="External"/><Relationship Id="rId1" Type="http://schemas.openxmlformats.org/officeDocument/2006/relationships/audio" Target="../media/audio3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5.wav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6.wav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каз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85861"/>
            <a:ext cx="7772400" cy="2314590"/>
          </a:xfrm>
        </p:spPr>
        <p:txBody>
          <a:bodyPr>
            <a:noAutofit/>
          </a:bodyPr>
          <a:lstStyle/>
          <a:p>
            <a:r>
              <a:rPr lang="ru-RU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Путешествие в страну 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57290" y="3357562"/>
            <a:ext cx="64008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8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сказок</a:t>
            </a:r>
            <a:endParaRPr lang="ru-RU" sz="8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7" y="2967335"/>
            <a:ext cx="77153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10" y="142852"/>
            <a:ext cx="1308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Pedsovet.su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b="83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42844" y="1071546"/>
            <a:ext cx="885831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Русская народная сказка</a:t>
            </a:r>
            <a:endParaRPr lang="ru-RU" sz="6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9752" y="2924944"/>
            <a:ext cx="47357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Теремок</a:t>
            </a:r>
            <a:endParaRPr lang="ru-RU" sz="9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9" name="fairytales_-_teremo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1" presetClass="entr" presetSubtype="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34"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 bright="-25000" contrast="40000"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188640"/>
            <a:ext cx="6708802" cy="80486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Стоит в поле теремок,</a:t>
            </a:r>
          </a:p>
          <a:p>
            <a:pPr>
              <a:spcBef>
                <a:spcPts val="0"/>
              </a:spcBef>
            </a:pP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он не низок, не высок.</a:t>
            </a:r>
          </a:p>
        </p:txBody>
      </p:sp>
    </p:spTree>
  </p:cSld>
  <p:clrMapOvr>
    <a:masterClrMapping/>
  </p:clrMapOvr>
  <p:transition spd="slow" advClick="0" advTm="7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 bright="-5000" contrast="12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5301208"/>
            <a:ext cx="9001156" cy="1362075"/>
          </a:xfrm>
        </p:spPr>
        <p:txBody>
          <a:bodyPr>
            <a:normAutofit fontScale="90000"/>
          </a:bodyPr>
          <a:lstStyle/>
          <a:p>
            <a:pPr algn="r"/>
            <a:r>
              <a:rPr lang="ru-RU" sz="2700" b="0" cap="none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Бежит мимо Мышка-норушка. </a:t>
            </a:r>
            <a:br>
              <a:rPr lang="ru-RU" sz="2700" b="0" cap="none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Увидела теремок, остановилась и спрашивает:</a:t>
            </a:r>
            <a:br>
              <a:rPr lang="ru-RU" sz="2700" b="0" cap="none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Кто в теремочке живёт? Кто в невысоком живёт?</a:t>
            </a:r>
            <a:br>
              <a:rPr lang="ru-RU" sz="2700" b="0" cap="none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Никто не отзывается.</a:t>
            </a:r>
            <a:b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b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br>
              <a:rPr lang="ru-R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solidFill>
                <a:schemeClr val="bg1">
                  <a:lumMod val="9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 advClick="0" advTm="8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Крюковы\Рабочий стол\мыш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976" y="116632"/>
            <a:ext cx="7772400" cy="522298"/>
          </a:xfrm>
        </p:spPr>
        <p:txBody>
          <a:bodyPr>
            <a:normAutofit/>
          </a:bodyPr>
          <a:lstStyle/>
          <a:p>
            <a:r>
              <a:rPr lang="ru-RU" sz="2400" b="0" cap="none" dirty="0">
                <a:solidFill>
                  <a:schemeClr val="bg1">
                    <a:lumMod val="95000"/>
                  </a:schemeClr>
                </a:solidFill>
              </a:rPr>
              <a:t>Вошла мышка в теремок и стала там жить </a:t>
            </a:r>
          </a:p>
        </p:txBody>
      </p:sp>
    </p:spTree>
  </p:cSld>
  <p:clrMapOvr>
    <a:masterClrMapping/>
  </p:clrMapOvr>
  <p:transition spd="slow" advClick="0" advTm="7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Крюковы\Рабочий стол\ляг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0" y="-24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6000768"/>
            <a:ext cx="7772400" cy="665174"/>
          </a:xfrm>
        </p:spPr>
        <p:txBody>
          <a:bodyPr>
            <a:normAutofit fontScale="90000"/>
          </a:bodyPr>
          <a:lstStyle/>
          <a:p>
            <a:r>
              <a:rPr lang="ru-RU" sz="2700" b="0" cap="none" dirty="0">
                <a:solidFill>
                  <a:schemeClr val="bg1"/>
                </a:solidFill>
              </a:rPr>
              <a:t>Прискакала к теремку Лягушка-квакушка и спрашивает: </a:t>
            </a:r>
            <a:br>
              <a:rPr lang="ru-RU" sz="2700" b="0" cap="none" dirty="0">
                <a:solidFill>
                  <a:schemeClr val="bg1"/>
                </a:solidFill>
              </a:rPr>
            </a:br>
            <a:r>
              <a:rPr lang="ru-RU" sz="2700" b="0" cap="none" dirty="0">
                <a:solidFill>
                  <a:schemeClr val="bg1"/>
                </a:solidFill>
              </a:rPr>
              <a:t>– Кто в теремочке живет? 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slow" advTm="8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Крюковы\Рабочий стол\мыш в дом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15082"/>
            <a:ext cx="8229600" cy="511156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solidFill>
                  <a:schemeClr val="bg1"/>
                </a:solidFill>
              </a:rPr>
              <a:t>– Я, Мышка-норушка! А ты кто?</a:t>
            </a:r>
          </a:p>
        </p:txBody>
      </p:sp>
    </p:spTree>
  </p:cSld>
  <p:clrMapOvr>
    <a:masterClrMapping/>
  </p:clrMapOvr>
  <p:transition spd="slow" advTm="4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Крюковы\Рабочий стол\ляг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0" y="24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6286520"/>
            <a:ext cx="7772400" cy="428628"/>
          </a:xfrm>
        </p:spPr>
        <p:txBody>
          <a:bodyPr>
            <a:normAutofit fontScale="90000"/>
          </a:bodyPr>
          <a:lstStyle/>
          <a:p>
            <a:r>
              <a:rPr lang="ru-RU" sz="2700" b="0" cap="none" dirty="0">
                <a:solidFill>
                  <a:schemeClr val="bg1"/>
                </a:solidFill>
              </a:rPr>
              <a:t>– А я Лягушка-квакушка.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slow" advClick="0" advTm="2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Крюковы\Рабочий стол\мыш в дом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15082"/>
            <a:ext cx="8229600" cy="51115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>
                <a:solidFill>
                  <a:schemeClr val="bg1"/>
                </a:solidFill>
              </a:rPr>
              <a:t>- Иди ко мне жить! </a:t>
            </a:r>
            <a:br>
              <a:rPr lang="ru-RU" sz="2700" dirty="0">
                <a:solidFill>
                  <a:schemeClr val="bg1"/>
                </a:solidFill>
              </a:rPr>
            </a:br>
            <a:r>
              <a:rPr lang="ru-RU" sz="2700" dirty="0">
                <a:solidFill>
                  <a:schemeClr val="bg1"/>
                </a:solidFill>
              </a:rPr>
              <a:t>Лягушка прыгнула в теремок и стали они вдвоем жить. </a:t>
            </a:r>
            <a:br>
              <a:rPr lang="ru-RU" sz="2400" dirty="0"/>
            </a:b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 advTm="3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Крюковы\Рабочий стол\за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52" y="6061092"/>
            <a:ext cx="8229600" cy="796908"/>
          </a:xfrm>
        </p:spPr>
        <p:txBody>
          <a:bodyPr>
            <a:normAutofit fontScale="90000"/>
          </a:bodyPr>
          <a:lstStyle/>
          <a:p>
            <a:pPr algn="l"/>
            <a:br>
              <a:rPr lang="ru-RU" sz="2700" dirty="0">
                <a:solidFill>
                  <a:srgbClr val="FF0000"/>
                </a:solidFill>
              </a:rPr>
            </a:br>
            <a:br>
              <a:rPr lang="ru-RU" sz="2700" dirty="0">
                <a:solidFill>
                  <a:srgbClr val="FF0000"/>
                </a:solidFill>
              </a:rPr>
            </a:br>
            <a:r>
              <a:rPr lang="ru-RU" sz="2700" dirty="0">
                <a:solidFill>
                  <a:schemeClr val="bg1"/>
                </a:solidFill>
              </a:rPr>
              <a:t>Бежит мимо Зайчик - </a:t>
            </a:r>
            <a:r>
              <a:rPr lang="ru-RU" sz="2700" dirty="0" err="1">
                <a:solidFill>
                  <a:schemeClr val="bg1"/>
                </a:solidFill>
              </a:rPr>
              <a:t>побегайчик</a:t>
            </a:r>
            <a:r>
              <a:rPr lang="ru-RU" sz="2700" dirty="0">
                <a:solidFill>
                  <a:schemeClr val="bg1"/>
                </a:solidFill>
              </a:rPr>
              <a:t>. Остановился и спрашивает: </a:t>
            </a:r>
            <a:br>
              <a:rPr lang="ru-RU" sz="2700" dirty="0">
                <a:solidFill>
                  <a:schemeClr val="bg1"/>
                </a:solidFill>
              </a:rPr>
            </a:br>
            <a:r>
              <a:rPr lang="ru-RU" sz="2700" dirty="0">
                <a:solidFill>
                  <a:schemeClr val="bg1"/>
                </a:solidFill>
              </a:rPr>
              <a:t>– Кто в теремочке живёт?</a:t>
            </a:r>
            <a:r>
              <a:rPr lang="ru-RU" sz="2800" dirty="0"/>
              <a:t> </a:t>
            </a:r>
            <a:r>
              <a:rPr lang="ru-RU" sz="2800" dirty="0">
                <a:solidFill>
                  <a:schemeClr val="bg1"/>
                </a:solidFill>
              </a:rPr>
              <a:t>Кто в невысоком живёт? </a:t>
            </a:r>
            <a:br>
              <a:rPr lang="ru-RU" sz="2800" dirty="0"/>
            </a:br>
            <a:r>
              <a:rPr lang="ru-RU" sz="2700" dirty="0">
                <a:solidFill>
                  <a:schemeClr val="bg1"/>
                </a:solidFill>
              </a:rPr>
              <a:t> 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slow" advClick="0" advTm="7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Крюковы\Рабочий стол\мыш и ляг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24" y="0"/>
            <a:ext cx="7772400" cy="1500174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  <a:p>
            <a:r>
              <a:rPr lang="ru-RU" sz="4400" dirty="0">
                <a:solidFill>
                  <a:schemeClr val="bg1"/>
                </a:solidFill>
              </a:rPr>
              <a:t>– Я, Мышка-норушка! </a:t>
            </a:r>
          </a:p>
          <a:p>
            <a:r>
              <a:rPr lang="ru-RU" sz="4400" dirty="0">
                <a:solidFill>
                  <a:schemeClr val="bg1"/>
                </a:solidFill>
              </a:rPr>
              <a:t>– Я, Лягушка-квакушка! </a:t>
            </a:r>
          </a:p>
          <a:p>
            <a:r>
              <a:rPr lang="ru-RU" sz="4400" dirty="0">
                <a:solidFill>
                  <a:schemeClr val="bg1"/>
                </a:solidFill>
              </a:rPr>
              <a:t>– А ты кто?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6000768"/>
            <a:ext cx="7772400" cy="808050"/>
          </a:xfrm>
        </p:spPr>
        <p:txBody>
          <a:bodyPr>
            <a:normAutofit fontScale="90000"/>
          </a:bodyPr>
          <a:lstStyle/>
          <a:p>
            <a:r>
              <a:rPr lang="ru-RU" sz="2700" b="0" cap="none" dirty="0">
                <a:latin typeface="+mn-lt"/>
              </a:rPr>
              <a:t>– А я </a:t>
            </a:r>
            <a:r>
              <a:rPr lang="ru-RU" sz="2700" b="0" cap="none" dirty="0" err="1">
                <a:latin typeface="+mn-lt"/>
              </a:rPr>
              <a:t>Зайчик-побегайчик</a:t>
            </a:r>
            <a:r>
              <a:rPr lang="ru-RU" sz="2700" b="0" cap="none" dirty="0">
                <a:latin typeface="+mn-lt"/>
              </a:rPr>
              <a:t>. </a:t>
            </a:r>
            <a:br>
              <a:rPr lang="ru-RU" sz="2700" b="0" cap="none" dirty="0">
                <a:latin typeface="+mn-lt"/>
              </a:rPr>
            </a:br>
            <a:r>
              <a:rPr lang="ru-RU" sz="2700" b="0" cap="none" dirty="0">
                <a:latin typeface="+mn-lt"/>
              </a:rPr>
              <a:t>– Иди к нам жить! 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slow" advClick="0" advTm="8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8610"/>
          </a:xfrm>
        </p:spPr>
        <p:txBody>
          <a:bodyPr>
            <a:noAutofit/>
          </a:bodyPr>
          <a:lstStyle/>
          <a:p>
            <a:r>
              <a:rPr lang="ru-RU" sz="5400" dirty="0"/>
              <a:t>Чтобы отправиться в путешествие надо отгадать загадки.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43240" y="3500438"/>
            <a:ext cx="46199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/>
              <a:t>Вы готовы?</a:t>
            </a: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700"/>
                            </p:stCondLst>
                            <p:childTnLst>
                              <p:par>
                                <p:cTn id="1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Крюковы\Рабочий стол\мыш, ляг, за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body" idx="1"/>
          </p:nvPr>
        </p:nvSpPr>
        <p:spPr>
          <a:xfrm>
            <a:off x="214282" y="6143644"/>
            <a:ext cx="7772400" cy="522287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Заяц скок в теремок! Стали они втроем жить.</a:t>
            </a:r>
          </a:p>
        </p:txBody>
      </p:sp>
    </p:spTree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Documents and Settings\Крюковы\Рабочий стол\ли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6000768"/>
            <a:ext cx="8858312" cy="1011246"/>
          </a:xfrm>
        </p:spPr>
        <p:txBody>
          <a:bodyPr>
            <a:normAutofit fontScale="90000"/>
          </a:bodyPr>
          <a:lstStyle/>
          <a:p>
            <a:pPr algn="l"/>
            <a:br>
              <a:rPr lang="ru-RU" sz="2700" dirty="0">
                <a:solidFill>
                  <a:srgbClr val="FF0000"/>
                </a:solidFill>
              </a:rPr>
            </a:br>
            <a:r>
              <a:rPr lang="ru-RU" sz="2700" dirty="0">
                <a:solidFill>
                  <a:srgbClr val="FF0000"/>
                </a:solidFill>
              </a:rPr>
              <a:t> </a:t>
            </a:r>
            <a:r>
              <a:rPr lang="ru-RU" sz="2700" dirty="0">
                <a:solidFill>
                  <a:schemeClr val="bg1"/>
                </a:solidFill>
              </a:rPr>
              <a:t>Идет мимо Лисичка-сестричка. Постучала в окошко и спрашивает: </a:t>
            </a:r>
            <a:br>
              <a:rPr lang="ru-RU" sz="2700" dirty="0">
                <a:solidFill>
                  <a:schemeClr val="bg1"/>
                </a:solidFill>
              </a:rPr>
            </a:br>
            <a:r>
              <a:rPr lang="ru-RU" sz="2700" dirty="0">
                <a:solidFill>
                  <a:schemeClr val="bg1"/>
                </a:solidFill>
              </a:rPr>
              <a:t>– А кто в теремочке живёт? 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slow" advClick="0" advTm="5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Крюковы\Рабочий стол\мыш, ляг, за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body" idx="1"/>
          </p:nvPr>
        </p:nvSpPr>
        <p:spPr>
          <a:xfrm>
            <a:off x="142844" y="0"/>
            <a:ext cx="3286148" cy="1857364"/>
          </a:xfrm>
        </p:spPr>
        <p:txBody>
          <a:bodyPr>
            <a:normAutofit fontScale="92500" lnSpcReduction="20000"/>
          </a:bodyPr>
          <a:lstStyle/>
          <a:p>
            <a:endParaRPr lang="ru-RU" sz="2400" dirty="0">
              <a:solidFill>
                <a:srgbClr val="FF0000"/>
              </a:solidFill>
            </a:endParaRPr>
          </a:p>
          <a:p>
            <a:r>
              <a:rPr lang="ru-RU" sz="2400" dirty="0">
                <a:solidFill>
                  <a:schemeClr val="bg1"/>
                </a:solidFill>
              </a:rPr>
              <a:t>– Я, Мышка-норушка. </a:t>
            </a:r>
          </a:p>
          <a:p>
            <a:r>
              <a:rPr lang="ru-RU" sz="2400" dirty="0">
                <a:solidFill>
                  <a:schemeClr val="bg1"/>
                </a:solidFill>
              </a:rPr>
              <a:t>– Я, Лягушка-квакушка. </a:t>
            </a:r>
          </a:p>
          <a:p>
            <a:r>
              <a:rPr lang="ru-RU" sz="2400" dirty="0">
                <a:solidFill>
                  <a:schemeClr val="bg1"/>
                </a:solidFill>
              </a:rPr>
              <a:t>– Я, </a:t>
            </a:r>
            <a:r>
              <a:rPr lang="ru-RU" sz="2400" dirty="0" err="1">
                <a:solidFill>
                  <a:schemeClr val="bg1"/>
                </a:solidFill>
              </a:rPr>
              <a:t>Зайчик-побегайчик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</a:p>
          <a:p>
            <a:r>
              <a:rPr lang="ru-RU" sz="2400" dirty="0">
                <a:solidFill>
                  <a:schemeClr val="bg1"/>
                </a:solidFill>
              </a:rPr>
              <a:t>– А ты кто? </a:t>
            </a:r>
          </a:p>
          <a:p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Documents and Settings\Крюковы\Рабочий стол\ли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286388"/>
            <a:ext cx="9001156" cy="1571612"/>
          </a:xfrm>
        </p:spPr>
        <p:txBody>
          <a:bodyPr>
            <a:normAutofit fontScale="90000"/>
          </a:bodyPr>
          <a:lstStyle/>
          <a:p>
            <a:pPr algn="l"/>
            <a:br>
              <a:rPr lang="ru-RU" sz="2700" dirty="0">
                <a:solidFill>
                  <a:srgbClr val="FF0000"/>
                </a:solidFill>
              </a:rPr>
            </a:br>
            <a:br>
              <a:rPr lang="ru-RU" sz="2700" dirty="0">
                <a:solidFill>
                  <a:srgbClr val="FF0000"/>
                </a:solidFill>
              </a:rPr>
            </a:br>
            <a:br>
              <a:rPr lang="ru-RU" sz="2700" dirty="0">
                <a:solidFill>
                  <a:srgbClr val="FF0000"/>
                </a:solidFill>
              </a:rPr>
            </a:br>
            <a:br>
              <a:rPr lang="ru-RU" sz="2700" dirty="0">
                <a:solidFill>
                  <a:srgbClr val="FF0000"/>
                </a:solidFill>
              </a:rPr>
            </a:br>
            <a:r>
              <a:rPr lang="ru-RU" sz="2700" dirty="0">
                <a:solidFill>
                  <a:schemeClr val="bg1"/>
                </a:solidFill>
              </a:rPr>
              <a:t>– А я Лисичка-сестричка. </a:t>
            </a:r>
            <a:br>
              <a:rPr lang="ru-RU" sz="2700" dirty="0">
                <a:solidFill>
                  <a:schemeClr val="bg1"/>
                </a:solidFill>
              </a:rPr>
            </a:br>
            <a:r>
              <a:rPr lang="ru-RU" sz="2700" dirty="0">
                <a:solidFill>
                  <a:schemeClr val="bg1"/>
                </a:solidFill>
              </a:rPr>
              <a:t>– Иди к нам жить! </a:t>
            </a:r>
            <a:br>
              <a:rPr lang="ru-RU" sz="2700" dirty="0">
                <a:solidFill>
                  <a:schemeClr val="bg1"/>
                </a:solidFill>
              </a:rPr>
            </a:br>
            <a:r>
              <a:rPr lang="ru-RU" sz="2700" dirty="0">
                <a:solidFill>
                  <a:schemeClr val="bg1"/>
                </a:solidFill>
              </a:rPr>
              <a:t>Забралась лисичка в теремок. Стали они вчетвером жить. 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slow" advClick="0" advTm="8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000768"/>
            <a:ext cx="9144000" cy="857232"/>
          </a:xfrm>
        </p:spPr>
        <p:txBody>
          <a:bodyPr>
            <a:normAutofit fontScale="90000"/>
          </a:bodyPr>
          <a:lstStyle/>
          <a:p>
            <a:pPr algn="l"/>
            <a:br>
              <a:rPr lang="ru-RU" sz="27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br>
              <a:rPr lang="ru-RU" sz="27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Прибежал </a:t>
            </a:r>
            <a:r>
              <a:rPr lang="ru-RU" sz="27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Волчок-серый</a:t>
            </a:r>
            <a:r>
              <a:rPr lang="ru-RU" sz="27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бочок, заглянул в дверь и спрашивает: </a:t>
            </a:r>
            <a:br>
              <a:rPr lang="ru-RU" sz="27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Кто в теремочке живёт? </a:t>
            </a:r>
            <a:br>
              <a:rPr lang="ru-RU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 advClick="0" advTm="8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ocuments and Settings\Крюковы\Рабочий стол\мыш, ляг, зая, ли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286388"/>
            <a:ext cx="7772400" cy="1362075"/>
          </a:xfrm>
        </p:spPr>
        <p:txBody>
          <a:bodyPr>
            <a:normAutofit fontScale="90000"/>
          </a:bodyPr>
          <a:lstStyle/>
          <a:p>
            <a: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Я, Мышка-норушка. </a:t>
            </a:r>
            <a:b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Я, Лягушка-квакушка. </a:t>
            </a:r>
            <a:b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Я, </a:t>
            </a:r>
            <a:r>
              <a:rPr lang="ru-RU" sz="2700" b="0" cap="none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Зайчик-побегайчик</a:t>
            </a:r>
            <a: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b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Я, Лисичка-сестричка. А ты кто?</a:t>
            </a:r>
            <a:br>
              <a:rPr lang="ru-RU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 spd="slow" advClick="0" advTm="8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520" y="6286520"/>
            <a:ext cx="9144000" cy="571480"/>
          </a:xfrm>
        </p:spPr>
        <p:txBody>
          <a:bodyPr>
            <a:normAutofit fontScale="90000"/>
          </a:bodyPr>
          <a:lstStyle/>
          <a:p>
            <a:pPr algn="l"/>
            <a:br>
              <a:rPr lang="en-US" sz="27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А я </a:t>
            </a:r>
            <a:r>
              <a:rPr lang="ru-RU" sz="27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Волчок-серый</a:t>
            </a:r>
            <a:r>
              <a:rPr lang="ru-RU" sz="27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бочок.</a:t>
            </a:r>
            <a:br>
              <a:rPr lang="ru-RU" sz="27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Иди к нам жить! </a:t>
            </a:r>
            <a:br>
              <a:rPr lang="ru-RU" sz="27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Волк влез в теремок. Стали они впятером жить. </a:t>
            </a:r>
            <a:br>
              <a:rPr lang="ru-RU" sz="27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Вот они в теремке живут, песни поют. </a:t>
            </a:r>
            <a:br>
              <a:rPr lang="ru-RU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br>
              <a:rPr lang="ru-RU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Documents and Settings\Крюковы\Рабочий стол\ме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315416"/>
            <a:ext cx="6048672" cy="160141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Вдруг идет мимо Медведь косолапый. </a:t>
            </a:r>
          </a:p>
          <a:p>
            <a:pPr>
              <a:spcBef>
                <a:spcPts val="0"/>
              </a:spcBef>
            </a:pP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Увидел медведь теремок,</a:t>
            </a:r>
          </a:p>
          <a:p>
            <a:pPr>
              <a:spcBef>
                <a:spcPts val="0"/>
              </a:spcBef>
            </a:pP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услыхал песни, остановился</a:t>
            </a:r>
          </a:p>
          <a:p>
            <a:pPr>
              <a:spcBef>
                <a:spcPts val="0"/>
              </a:spcBef>
            </a:pP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и заревел во всю мочь: </a:t>
            </a:r>
          </a:p>
          <a:p>
            <a:pPr>
              <a:spcBef>
                <a:spcPts val="0"/>
              </a:spcBef>
            </a:pP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Кто в теремочке живёт?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24128" y="5589240"/>
            <a:ext cx="3816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Я, Мышка-норушка.</a:t>
            </a:r>
          </a:p>
          <a:p>
            <a:r>
              <a:rPr lang="ru-RU" sz="2400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Я, Лягушка-квакушка. </a:t>
            </a:r>
          </a:p>
          <a:p>
            <a:r>
              <a:rPr lang="ru-RU" sz="2400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Я, </a:t>
            </a:r>
            <a:r>
              <a:rPr lang="ru-RU" sz="2400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Зайчик-побегайчик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</a:p>
        </p:txBody>
      </p:sp>
    </p:spTree>
  </p:cSld>
  <p:clrMapOvr>
    <a:masterClrMapping/>
  </p:clrMapOvr>
  <p:transition spd="slow" advClick="0" advTm="19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Documents and Settings\Крюковы\Рабочий стол\ме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779" y="5301208"/>
            <a:ext cx="4929221" cy="1362075"/>
          </a:xfrm>
        </p:spPr>
        <p:txBody>
          <a:bodyPr>
            <a:normAutofit fontScale="90000"/>
          </a:bodyPr>
          <a:lstStyle/>
          <a:p>
            <a: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Я, Лисичка-сестричка. </a:t>
            </a:r>
            <a:b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Я, </a:t>
            </a:r>
            <a:r>
              <a:rPr lang="ru-RU" sz="2700" b="0" cap="none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Волчок-серый</a:t>
            </a:r>
            <a: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бочок. А ты кто?</a:t>
            </a:r>
            <a:b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А я Медведь косолапый.</a:t>
            </a:r>
            <a:b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Иди к нам жить!</a:t>
            </a:r>
            <a:br>
              <a:rPr lang="ru-RU" sz="28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sz="28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 advClick="0" advTm="3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Крюковы\Рабочий стол\мед сл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5733256"/>
            <a:ext cx="8644030" cy="107157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Медведь и полез в теремок.</a:t>
            </a:r>
          </a:p>
          <a:p>
            <a:r>
              <a:rPr lang="ru-RU" sz="2400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Лез-лез, лез-лез – никак не может влезть и говорит: </a:t>
            </a:r>
          </a:p>
          <a:p>
            <a:r>
              <a:rPr lang="ru-RU" sz="2400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А я лучше у вас на крыше жить буду. </a:t>
            </a:r>
          </a:p>
          <a:p>
            <a:r>
              <a:rPr lang="ru-RU" sz="2400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Да ты нас раздавишь! </a:t>
            </a:r>
          </a:p>
        </p:txBody>
      </p:sp>
    </p:spTree>
  </p:cSld>
  <p:clrMapOvr>
    <a:masterClrMapping/>
  </p:clrMapOvr>
  <p:transition spd="slow" advClick="0" advTm="15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Загадки</a:t>
            </a:r>
            <a:endParaRPr lang="ru-RU" sz="6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Живет в норке, грызет корки.</a:t>
            </a:r>
            <a:br>
              <a:rPr lang="ru-RU" sz="3200" dirty="0"/>
            </a:br>
            <a:r>
              <a:rPr lang="ru-RU" sz="3200" dirty="0"/>
              <a:t>Короткие ножки, боится кошки.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7713" y="3414713"/>
            <a:ext cx="28575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6637" y="3185319"/>
            <a:ext cx="28575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714744" y="1714488"/>
            <a:ext cx="4886719" cy="3876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мышь.wav">
            <a:hlinkClick r:id="" action="ppaction://media"/>
          </p:cNvPr>
          <p:cNvPicPr>
            <a:picLocks noRot="1" noChangeAspect="1"/>
          </p:cNvPicPr>
          <p:nvPr>
            <a:wavAudioFile r:embed="rId1" name="мышь.wav"/>
          </p:nvPr>
        </p:nvPicPr>
        <p:blipFill>
          <a:blip r:embed="rId5" cstate="print"/>
          <a:stretch>
            <a:fillRect/>
          </a:stretch>
        </p:blipFill>
        <p:spPr>
          <a:xfrm>
            <a:off x="8643966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875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375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6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4" grpI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Крюковы\Рабочий стол\мед сл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941168"/>
            <a:ext cx="8715435" cy="2088232"/>
          </a:xfrm>
        </p:spPr>
        <p:txBody>
          <a:bodyPr>
            <a:normAutofit fontScale="90000"/>
          </a:bodyPr>
          <a:lstStyle/>
          <a:p>
            <a: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</a:t>
            </a:r>
            <a:r>
              <a:rPr lang="ru-RU" sz="2700" b="0" cap="none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Не-е</a:t>
            </a:r>
            <a: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не раздавлю.</a:t>
            </a:r>
            <a:b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Ну, тогда полезай! </a:t>
            </a:r>
            <a:b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Полез медведь на крышу и только уселся – трах-тарарах! Затрещал теремок и весь развалился.</a:t>
            </a:r>
            <a:b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Еле-еле успели все из него выскочить, все целы и невредимы. </a:t>
            </a:r>
            <a:b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br>
              <a:rPr lang="ru-RU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 advClick="0" advTm="22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Documents and Settings\Крюковы\Рабочий стол\пос д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877272"/>
            <a:ext cx="8929718" cy="808050"/>
          </a:xfrm>
        </p:spPr>
        <p:txBody>
          <a:bodyPr>
            <a:normAutofit fontScale="90000"/>
          </a:bodyPr>
          <a:lstStyle/>
          <a:p>
            <a:r>
              <a:rPr lang="ru-RU" sz="2700" b="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Принялись они бревна носить, доски пилить – новый теремок строить. Лучше прежнего построили! </a:t>
            </a:r>
            <a:br>
              <a:rPr lang="ru-RU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 advClick="0" advTm="12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01-001-Skazka-Teremok[1].jpg"/>
          <p:cNvPicPr>
            <a:picLocks noChangeAspect="1"/>
          </p:cNvPicPr>
          <p:nvPr/>
        </p:nvPicPr>
        <p:blipFill>
          <a:blip r:embed="rId2" cstate="print">
            <a:lum bright="-10000" contrast="10000"/>
          </a:blip>
          <a:srcRect l="3125" t="3125" r="3906" b="3124"/>
          <a:stretch>
            <a:fillRect/>
          </a:stretch>
        </p:blipFill>
        <p:spPr>
          <a:xfrm>
            <a:off x="0" y="-55829"/>
            <a:ext cx="9144000" cy="6915630"/>
          </a:xfrm>
          <a:prstGeom prst="rect">
            <a:avLst/>
          </a:prstGeom>
        </p:spPr>
      </p:pic>
    </p:spTree>
  </p:cSld>
  <p:clrMapOvr>
    <a:masterClrMapping/>
  </p:clrMapOvr>
  <p:transition spd="slow" advClick="0" advTm="34000">
    <p:wheel spokes="8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b="83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9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МОЛОДЕЦ!</a:t>
            </a:r>
            <a:endParaRPr lang="ru-RU" sz="9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357166"/>
            <a:ext cx="7772400" cy="3143272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Вот и сказочке конец,</a:t>
            </a:r>
          </a:p>
          <a:p>
            <a:pPr algn="ctr"/>
            <a:r>
              <a:rPr lang="ru-RU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 кто слушал -</a:t>
            </a:r>
          </a:p>
        </p:txBody>
      </p:sp>
    </p:spTree>
  </p:cSld>
  <p:clrMapOvr>
    <a:masterClrMapping/>
  </p:clrMapOvr>
  <p:transition spd="slow" advTm="4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75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4471990" cy="796908"/>
          </a:xfrm>
        </p:spPr>
        <p:txBody>
          <a:bodyPr>
            <a:normAutofit/>
          </a:bodyPr>
          <a:lstStyle/>
          <a:p>
            <a:pPr algn="l"/>
            <a:r>
              <a:rPr lang="ru-RU" sz="3200" dirty="0"/>
              <a:t>Кто поселился в тереме?</a:t>
            </a:r>
          </a:p>
        </p:txBody>
      </p:sp>
      <p:pic>
        <p:nvPicPr>
          <p:cNvPr id="31" name="Picture 7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1000108"/>
            <a:ext cx="1500198" cy="102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" name="Содержимое 15" descr="л2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928670"/>
            <a:ext cx="2161939" cy="1643074"/>
          </a:xfrm>
          <a:prstGeom prst="rect">
            <a:avLst/>
          </a:prstGeom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786313" y="5283770"/>
            <a:ext cx="1779159" cy="1574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285728"/>
            <a:ext cx="185738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Рисунок 38"/>
          <p:cNvPicPr/>
          <p:nvPr/>
        </p:nvPicPr>
        <p:blipFill>
          <a:blip r:embed="rId1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2928934"/>
            <a:ext cx="1785950" cy="155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" name="Рисунок 41"/>
          <p:cNvPicPr/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000892" y="2928934"/>
            <a:ext cx="1890708" cy="1071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Рисунок 43"/>
          <p:cNvPicPr/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873" b="10142"/>
          <a:stretch>
            <a:fillRect/>
          </a:stretch>
        </p:blipFill>
        <p:spPr bwMode="auto">
          <a:xfrm>
            <a:off x="2571736" y="5715016"/>
            <a:ext cx="1162051" cy="85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Содержимое 17" descr="во1.jpg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857760"/>
            <a:ext cx="1666867" cy="2000240"/>
          </a:xfrm>
          <a:prstGeom prst="rect">
            <a:avLst/>
          </a:prstGeom>
        </p:spPr>
      </p:pic>
      <p:pic>
        <p:nvPicPr>
          <p:cNvPr id="38" name="Рисунок 37" descr="слон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643702" y="4071942"/>
            <a:ext cx="2071702" cy="23158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40" name="Рисунок 39" descr="заяц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286380" y="279960"/>
            <a:ext cx="1428760" cy="1399798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37" name="Рисунок 36" descr="Teremok.png"/>
          <p:cNvPicPr>
            <a:picLocks noChangeAspect="1"/>
          </p:cNvPicPr>
          <p:nvPr/>
        </p:nvPicPr>
        <p:blipFill>
          <a:blip r:embed="rId19" cstate="print">
            <a:lum contrast="10000"/>
          </a:blip>
          <a:stretch>
            <a:fillRect/>
          </a:stretch>
        </p:blipFill>
        <p:spPr>
          <a:xfrm>
            <a:off x="2928926" y="1785926"/>
            <a:ext cx="3476935" cy="342902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4" name="лягушка+.wav">
            <a:hlinkClick r:id="" action="ppaction://media"/>
          </p:cNvPr>
          <p:cNvPicPr>
            <a:picLocks noRot="1" noChangeAspect="1"/>
          </p:cNvPicPr>
          <p:nvPr>
            <a:wavAudioFile r:embed="rId1" name="лягушка+.wav"/>
          </p:nvPr>
        </p:nvPicPr>
        <p:blipFill>
          <a:blip r:embed="rId20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5" name="мышь.wav">
            <a:hlinkClick r:id="" action="ppaction://media"/>
          </p:cNvPr>
          <p:cNvPicPr>
            <a:picLocks noRot="1" noChangeAspect="1"/>
          </p:cNvPicPr>
          <p:nvPr>
            <a:wavAudioFile r:embed="rId2" name="мышь.wav"/>
          </p:nvPr>
        </p:nvPicPr>
        <p:blipFill>
          <a:blip r:embed="rId21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6" name="заяц.wav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2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7" name="лиса.wav">
            <a:hlinkClick r:id="" action="ppaction://media"/>
          </p:cNvPr>
          <p:cNvPicPr>
            <a:picLocks noRot="1" noChangeAspect="1"/>
          </p:cNvPicPr>
          <p:nvPr>
            <a:wavAudioFile r:embed="rId4" name="лиса.wav"/>
          </p:nvPr>
        </p:nvPicPr>
        <p:blipFill>
          <a:blip r:embed="rId2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8" name="волк2.wav">
            <a:hlinkClick r:id="" action="ppaction://media"/>
          </p:cNvPr>
          <p:cNvPicPr>
            <a:picLocks noRot="1" noChangeAspect="1"/>
          </p:cNvPicPr>
          <p:nvPr>
            <a:wavAudioFile r:embed="rId5" name="волк2.wav"/>
          </p:nvPr>
        </p:nvPicPr>
        <p:blipFill>
          <a:blip r:embed="rId2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9" name="медведь2.wav">
            <a:hlinkClick r:id="" action="ppaction://media"/>
          </p:cNvPr>
          <p:cNvPicPr>
            <a:picLocks noRot="1" noChangeAspect="1"/>
          </p:cNvPicPr>
          <p:nvPr>
            <a:wavAudioFile r:embed="rId6" name="медведь2.wav"/>
          </p:nvPr>
        </p:nvPicPr>
        <p:blipFill>
          <a:blip r:embed="rId2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0" name="лягушка+.wav">
            <a:hlinkClick r:id="" action="ppaction://media"/>
          </p:cNvPr>
          <p:cNvPicPr>
            <a:picLocks noRot="1" noChangeAspect="1"/>
          </p:cNvPicPr>
          <p:nvPr>
            <a:wavAudioFile r:embed="rId1" name="лягушка+.wav"/>
          </p:nvPr>
        </p:nvPicPr>
        <p:blipFill>
          <a:blip r:embed="rId2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1" name="лягушка+.wav">
            <a:hlinkClick r:id="" action="ppaction://media"/>
          </p:cNvPr>
          <p:cNvPicPr>
            <a:picLocks noRot="1" noChangeAspect="1"/>
          </p:cNvPicPr>
          <p:nvPr>
            <a:wavAudioFile r:embed="rId1" name="лягушка+.wav"/>
          </p:nvPr>
        </p:nvPicPr>
        <p:blipFill>
          <a:blip r:embed="rId2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7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72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7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44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7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16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43211E-6 C 0.01128 0.00601 0.03559 0.01503 0.06771 0.03585 C 0.09983 0.05667 0.13958 0.08304 0.19288 0.12468 C 0.24618 0.16632 0.34722 0.2519 0.38785 0.28521 " pathEditMode="relative" rAng="0" ptsTypes="aaaa">
                                      <p:cBhvr>
                                        <p:cTn id="2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00" y="1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66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61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02105E-6 C 0.01285 0.01943 0.02587 0.03909 0.04653 0.09299 C 0.06719 0.14689 0.11128 0.28453 0.1243 0.32316 " pathEditMode="relative" ptsTypes="aaA">
                                      <p:cBhvr>
                                        <p:cTn id="3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34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841"/>
                            </p:stCondLst>
                            <p:childTnLst>
                              <p:par>
                                <p:cTn id="49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47837E-6 L -0.14965 0.39879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1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230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801"/>
                            </p:stCondLst>
                            <p:childTnLst>
                              <p:par>
                                <p:cTn id="6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36 -0.05463 L -0.36215 0.34398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0" y="1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514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649"/>
                            </p:stCondLst>
                            <p:childTnLst>
                              <p:par>
                                <p:cTn id="7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9.46102E-7 L -0.11024 -0.34629 " pathEditMode="relative" ptsTypes="AA">
                                      <p:cBhvr>
                                        <p:cTn id="7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405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56"/>
                            </p:stCondLst>
                            <p:childTnLst>
                              <p:par>
                                <p:cTn id="8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1499E-6 L 0.40955 -0.31483 " pathEditMode="relative" ptsTypes="AA">
                                      <p:cBhvr>
                                        <p:cTn id="8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11959E-6 L -0.40955 -0.17858 " pathEditMode="relative" ptsTypes="AA">
                                      <p:cBhvr>
                                        <p:cTn id="9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7941E-6 L -0.0967 0.18136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0" y="9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2222E-6 -1.1381E-6 L 0.31494 0.01041 " pathEditMode="relative" ptsTypes="AA">
                                      <p:cBhvr>
                                        <p:cTn id="11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8.53574E-7 L 0.36233 0.44067 " pathEditMode="relative" ptsTypes="AA">
                                      <p:cBhvr>
                                        <p:cTn id="12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>
                <p:cTn id="1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>
                <p:cTn id="1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>
                <p:cTn id="1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>
                <p:cTn id="1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>
                <p:cTn id="1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>
                <p:cTn id="1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>
                <p:cTn id="1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>
                <p:cTn id="1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296842"/>
          </a:xfrm>
        </p:spPr>
        <p:txBody>
          <a:bodyPr>
            <a:normAutofit fontScale="90000"/>
          </a:bodyPr>
          <a:lstStyle/>
          <a:p>
            <a:r>
              <a:rPr lang="ru-RU" sz="1600" b="1" dirty="0"/>
              <a:t>Ссылки на источники в Интернет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428604"/>
            <a:ext cx="8072494" cy="5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Картинки и фото: </a:t>
            </a:r>
            <a:r>
              <a:rPr lang="ru-RU" sz="900" dirty="0"/>
              <a:t>заяц:</a:t>
            </a:r>
            <a:r>
              <a:rPr lang="en-US" sz="900" dirty="0">
                <a:hlinkClick r:id="rId2"/>
              </a:rPr>
              <a:t>http://images.yandex.ru/yandsearch?ed=1&amp;text=%D0%B7%D0%B0%D1%8F%D1%86%20%D0%BA%D0%B0%D1%80%D1%82%D0%B8%D0%BD%D0%BA%D0%B8&amp;p=25&amp;img_url=img-fotki.yandex.ru%2Fget%2F6002%2Fmariflesh.8%2F0_4f66f_f6a8911a_L.jpg&amp;rpt=simage</a:t>
            </a:r>
            <a:br>
              <a:rPr lang="en-US" sz="900" dirty="0"/>
            </a:br>
            <a:r>
              <a:rPr lang="ru-RU" sz="900" dirty="0"/>
              <a:t>мышь:</a:t>
            </a:r>
            <a:r>
              <a:rPr lang="en-US" sz="900" dirty="0">
                <a:hlinkClick r:id="rId3"/>
              </a:rPr>
              <a:t>http://images.yandex.ru/yandsearch?rpt=simage&amp;ed=1&amp;text=%D0%BC%D1%8B%D1%88%D1%8C%20%D0%BD%D0%B0%20%D0%B1%D0%B5%D0%BB%D0%BE%D0%BC&amp;p=19&amp;img_url=www.stihi.ru%2Fpics%2F2009%2F08%2F14%2F5869.jpg</a:t>
            </a:r>
            <a:br>
              <a:rPr lang="en-US" sz="900" dirty="0"/>
            </a:br>
            <a:r>
              <a:rPr lang="ru-RU" sz="900" dirty="0"/>
              <a:t>лягушка:</a:t>
            </a:r>
            <a:r>
              <a:rPr lang="en-US" sz="900" dirty="0">
                <a:hlinkClick r:id="rId4"/>
              </a:rPr>
              <a:t>http://images.yandex.ru/yandsearch?rpt=simage&amp;img_url=stranamasterov.ru%2Ffiles%2Fimagecache%2Forig_with_logo%2Fi1004%2F159483.jpg&amp;ed=1&amp;text=%D0%BB%D1%8F%D0%B3%D1%83%D1%88%D0%BA%D0%B0&amp;p=57</a:t>
            </a:r>
            <a:br>
              <a:rPr lang="en-US" sz="900" dirty="0"/>
            </a:br>
            <a:r>
              <a:rPr lang="ru-RU" sz="900" dirty="0"/>
              <a:t>лиса:</a:t>
            </a:r>
            <a:r>
              <a:rPr lang="en-US" sz="900" dirty="0">
                <a:hlinkClick r:id="rId5"/>
              </a:rPr>
              <a:t>http://images.yandex.ru/yandsearch?rpt=simage&amp;img_url=img178.imageshack.us%2Fimg178%2F1104%2Ftilkiramazanfikralarisl0.jpg&amp;ed=1&amp;text=%D0%BB%D0%B8%D1%81%D0%B0&amp;p=29</a:t>
            </a:r>
            <a:br>
              <a:rPr lang="en-US" sz="900" dirty="0"/>
            </a:br>
            <a:r>
              <a:rPr lang="ru-RU" sz="900" dirty="0"/>
              <a:t>волк:</a:t>
            </a:r>
            <a:r>
              <a:rPr lang="en-US" sz="900" dirty="0">
                <a:hlinkClick r:id="rId6"/>
              </a:rPr>
              <a:t>http://images.yandex.ru/yandsearch?rpt=simage&amp;img_url=foto.sibmama.ru%2Falbums%2Fuserpics%2F20560%2Fnormal_%255B%25E2%255D_%25E2%25EE%25EB%25F7%25EE%25ED%25EE%25EA.jpg&amp;ed=1&amp;text=%D0%BA%D0%B0%D1%80%D1%82%D0%B8%D0%BD%D0%BA%D0%B0%20%D0%B2%D0%BE%D0%BB%D0%BA%20%D0%B8%D0%B7%20%D1%81%D0%BA%D0%B0%D0%B7%D0%BA%D0%B8&amp;p=1</a:t>
            </a:r>
            <a:br>
              <a:rPr lang="en-US" sz="900" dirty="0"/>
            </a:br>
            <a:r>
              <a:rPr lang="ru-RU" sz="900" dirty="0"/>
              <a:t>медведь:</a:t>
            </a:r>
            <a:r>
              <a:rPr lang="en-US" sz="900" dirty="0">
                <a:hlinkClick r:id="rId7"/>
              </a:rPr>
              <a:t>http://images.yandex.ru/yandsearch?rpt=simage&amp;img_url=www.proza.ru%2Fpics%2F2010%2F12%2F16%2F33.jpg&amp;ed=1&amp;text=%D0%BA%D0%B0%D1%80%D1%82%D0%B8%D0%BD%D0%BA%D0%B0%20%D0%BC%D0%B5%D0%B4%D0%B2%D0%B5%D0%B4%D1%8C%20%D0%B4%D0%BB%D1%8F%20%D0%B4%D0%B5%D1%82%D0%B5%D0%B9%20&amp;p=3</a:t>
            </a:r>
            <a:br>
              <a:rPr lang="en-US" sz="900" dirty="0"/>
            </a:br>
            <a:r>
              <a:rPr lang="ru-RU" sz="900" dirty="0"/>
              <a:t>кошка:</a:t>
            </a:r>
            <a:r>
              <a:rPr lang="en-US" sz="900" dirty="0">
                <a:hlinkClick r:id="rId8"/>
              </a:rPr>
              <a:t>http://images.yandex.ru/yandsearch?ed=1&amp;text=%D0%BA%D0%BE%D1%88%D0%BA%D0%B0&amp;p=15&amp;img_url=s52.radikal.ru%2Fi137%2F0903%2F65%2Fa435da64e244.png&amp;rpt=simage</a:t>
            </a:r>
            <a:br>
              <a:rPr lang="en-US" sz="900" dirty="0"/>
            </a:br>
            <a:r>
              <a:rPr lang="ru-RU" sz="900" dirty="0"/>
              <a:t>птица:</a:t>
            </a:r>
            <a:r>
              <a:rPr lang="en-US" sz="900" dirty="0">
                <a:hlinkClick r:id="rId9"/>
              </a:rPr>
              <a:t>http://images.yandex.ru/yandsearch?rpt=simage&amp;img_url=miss.ekabu.ru%2Fuploads%2Fposts%2F2009-06%2Fthumbs%2F1244544552_70df9ce53616.jpg&amp;ed=1&amp;text=%D0%BF%D1%82%D0%B8%D1%86%D0%B0&amp;p=27</a:t>
            </a:r>
            <a:br>
              <a:rPr lang="en-US" sz="900" dirty="0"/>
            </a:br>
            <a:r>
              <a:rPr lang="ru-RU" sz="900" dirty="0"/>
              <a:t>слоник:</a:t>
            </a:r>
            <a:r>
              <a:rPr lang="en-US" sz="900" dirty="0">
                <a:hlinkClick r:id="rId10"/>
              </a:rPr>
              <a:t>http://images.yandex.ru/yandsearch?rpt=simage&amp;img_url=students.washington.edu%2Fprevet%2Fimage13.jpg&amp;ed=1&amp;text=%D1%81%D0%BB%D0%BE%D0%BD&amp;p=306</a:t>
            </a:r>
            <a:br>
              <a:rPr lang="en-US" sz="900" dirty="0"/>
            </a:br>
            <a:r>
              <a:rPr lang="ru-RU" sz="900" dirty="0"/>
              <a:t>еж:</a:t>
            </a:r>
            <a:r>
              <a:rPr lang="en-US" sz="900" dirty="0">
                <a:hlinkClick r:id="rId11"/>
              </a:rPr>
              <a:t>http://images.yandex.ru/yandsearch?rpt=simage&amp;img_url=www.kubanov.ru%2Ffiles%2Fa41.jpg&amp;ed=1&amp;text=%D0%B5%D0%B6%D0%B8%D0%BA&amp;p=17</a:t>
            </a:r>
            <a:br>
              <a:rPr lang="en-US" sz="900" dirty="0"/>
            </a:b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Картинки к сказке: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2"/>
              </a:rPr>
              <a:t>http://900igr.net/prezentatsii/skazki-i-igry/Razvivajuschie-detskie-igry.html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3"/>
              </a:rPr>
              <a:t>http://www.papa-vlad.ru/photo/skazki-i-igry/Teremok-2.files/003-Stojal-v-pole-teremok.html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4"/>
              </a:rPr>
              <a:t>http://900igr.net/photo/skazki-i-igry/Teremok-2.files/004--Kto-kto-v-teremochke-zhivjot-kto-kto-v-nevysokom-zhivjot.html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5"/>
              </a:rPr>
              <a:t>http://900igr.net/photo/skazki-i-igry/Teremok-2.files/005-Priskakala-k-teremu-ljagushka-kvakushka-i-sprashivaet-kto-kto-v.html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6"/>
              </a:rPr>
              <a:t>http://900igr.net/photo/skazki-i-igry/Teremok-2.files/006--JA-myshka-norushka-a-ty-kto.html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7"/>
              </a:rPr>
              <a:t>http://blog.kp.ru/users/algor42/post158219534/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8"/>
              </a:rPr>
              <a:t>http://papa-vlad.ru/photo/skazki-i-igry/Teremok-2.files/Skazka-Teremok.html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9"/>
              </a:rPr>
              <a:t>http://900igr.net/photo/skazki-i-igry/Teremok-2.files/010--JA-myshka-norushka.html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7"/>
              </a:rPr>
              <a:t>http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7"/>
              </a:rPr>
              <a:t>://</a:t>
            </a:r>
            <a:r>
              <a:rPr kumimoji="0" 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7"/>
              </a:rPr>
              <a:t>blog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7"/>
              </a:rPr>
              <a:t>.</a:t>
            </a:r>
            <a:r>
              <a:rPr kumimoji="0" lang="en-US" sz="9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7"/>
              </a:rPr>
              <a:t>kp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7"/>
              </a:rPr>
              <a:t>.</a:t>
            </a:r>
            <a:r>
              <a:rPr kumimoji="0" lang="en-US" sz="9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7"/>
              </a:rPr>
              <a:t>ru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7"/>
              </a:rPr>
              <a:t>/</a:t>
            </a:r>
            <a:r>
              <a:rPr kumimoji="0" 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7"/>
              </a:rPr>
              <a:t>users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7"/>
              </a:rPr>
              <a:t>/</a:t>
            </a:r>
            <a:r>
              <a:rPr kumimoji="0" lang="en-US" sz="9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7"/>
              </a:rPr>
              <a:t>algor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7"/>
              </a:rPr>
              <a:t>42/</a:t>
            </a:r>
            <a:r>
              <a:rPr kumimoji="0" 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7"/>
              </a:rPr>
              <a:t>post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7"/>
              </a:rPr>
              <a:t>158219534/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0"/>
              </a:rPr>
              <a:t>http://www.sovetmult.ru/izvestnie/multik_10.php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1"/>
              </a:rPr>
              <a:t>http://900igr.net/photo/skazki-i-igry/Teremok-2.files/012--JA-myshka-norushka.html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2"/>
              </a:rPr>
              <a:t>http://www.event-forum.ru/prints/articles/390/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3"/>
              </a:rPr>
              <a:t>http://kazus.ru/forums/showthread.php?p=353394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4"/>
              </a:rPr>
              <a:t>http://900igr.net/photo/skazki-i-igry/Teremok-2.files/015-Ele-ele-uspeli-iz-nego-vyskochit-myshka-norushka-ljagushka-kvakushka.html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5"/>
              </a:rPr>
              <a:t>http://monash-ja-dira.moskva.com/dnevnik-nabljudenija-za-prirodoj/?do=read&amp;thread=14870692&amp;topic_id=14870694&amp;archive=1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Сказка  мр3: </a:t>
            </a: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26"/>
              </a:rPr>
              <a:t>http://www.realmusic.ru/songs/479028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6000768"/>
            <a:ext cx="16546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buFont typeface="Arial" pitchFamily="34" charset="0"/>
              <a:buChar char="•"/>
            </a:pPr>
            <a:r>
              <a:rPr lang="ru-RU" sz="1000" dirty="0">
                <a:hlinkClick r:id="rId27" action="ppaction://hlinkfile"/>
              </a:rPr>
              <a:t>Пояснительная записка</a:t>
            </a:r>
            <a:endParaRPr lang="ru-RU" sz="1000" dirty="0"/>
          </a:p>
          <a:p>
            <a:pPr marL="180975" indent="-180975">
              <a:buFont typeface="Arial" pitchFamily="34" charset="0"/>
              <a:buChar char="•"/>
            </a:pPr>
            <a:r>
              <a:rPr lang="ru-RU" sz="1000" dirty="0">
                <a:hlinkClick r:id="rId28" action="ppaction://hlinkfile"/>
              </a:rPr>
              <a:t>Инструкция</a:t>
            </a:r>
            <a:endParaRPr lang="ru-RU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Скачет в траве, - </a:t>
            </a:r>
            <a:br>
              <a:rPr lang="ru-RU" sz="3200" dirty="0"/>
            </a:br>
            <a:r>
              <a:rPr lang="ru-RU" sz="3200" dirty="0"/>
              <a:t>Глаза на голове, </a:t>
            </a:r>
            <a:br>
              <a:rPr lang="ru-RU" sz="3200" dirty="0"/>
            </a:br>
            <a:r>
              <a:rPr lang="ru-RU" sz="3200" dirty="0"/>
              <a:t>Скользкая и мокрая, </a:t>
            </a:r>
            <a:br>
              <a:rPr lang="ru-RU" sz="3200" dirty="0"/>
            </a:br>
            <a:r>
              <a:rPr lang="ru-RU" sz="3200" dirty="0"/>
              <a:t>Зеленая квакушка, </a:t>
            </a:r>
            <a:br>
              <a:rPr lang="ru-RU" sz="3200" dirty="0"/>
            </a:br>
            <a:r>
              <a:rPr lang="ru-RU" sz="3200" dirty="0"/>
              <a:t>А зовут ее -...</a:t>
            </a:r>
          </a:p>
        </p:txBody>
      </p:sp>
      <p:pic>
        <p:nvPicPr>
          <p:cNvPr id="16" name="Содержимое 15" descr="л2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6" y="1142984"/>
            <a:ext cx="4312315" cy="4071966"/>
          </a:xfrm>
        </p:spPr>
      </p:pic>
      <p:pic>
        <p:nvPicPr>
          <p:cNvPr id="6" name="лягушка+.wav">
            <a:hlinkClick r:id="" action="ppaction://media"/>
          </p:cNvPr>
          <p:cNvPicPr>
            <a:picLocks noRot="1" noChangeAspect="1"/>
          </p:cNvPicPr>
          <p:nvPr>
            <a:wavAudioFile r:embed="rId1" name="лягушка+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1428736"/>
            <a:ext cx="304800" cy="304800"/>
          </a:xfrm>
          <a:prstGeom prst="rect">
            <a:avLst/>
          </a:prstGeom>
        </p:spPr>
      </p:pic>
      <p:pic>
        <p:nvPicPr>
          <p:cNvPr id="7" name="лягушка+.wav">
            <a:hlinkClick r:id="" action="ppaction://media"/>
          </p:cNvPr>
          <p:cNvPicPr>
            <a:picLocks noRot="1" noChangeAspect="1"/>
          </p:cNvPicPr>
          <p:nvPr>
            <a:wavAudioFile r:embed="rId1" name="лягушка+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714356"/>
            <a:ext cx="304800" cy="304800"/>
          </a:xfrm>
          <a:prstGeom prst="rect">
            <a:avLst/>
          </a:prstGeom>
        </p:spPr>
      </p:pic>
      <p:pic>
        <p:nvPicPr>
          <p:cNvPr id="8" name="лягушка+.wav">
            <a:hlinkClick r:id="" action="ppaction://media"/>
          </p:cNvPr>
          <p:cNvPicPr>
            <a:picLocks noRot="1" noChangeAspect="1"/>
          </p:cNvPicPr>
          <p:nvPr>
            <a:wavAudioFile r:embed="rId1" name="лягушка+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  <p:pic>
        <p:nvPicPr>
          <p:cNvPr id="9" name="лягушка+.wav">
            <a:hlinkClick r:id="" action="ppaction://media"/>
          </p:cNvPr>
          <p:cNvPicPr>
            <a:picLocks noRot="1" noChangeAspect="1"/>
          </p:cNvPicPr>
          <p:nvPr>
            <a:wavAudioFile r:embed="rId1" name="лягушка+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4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25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25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622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994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366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Calibri" pitchFamily="34" charset="0"/>
                <a:cs typeface="Times New Roman" pitchFamily="18" charset="0"/>
              </a:rPr>
              <a:t>Комочек пуха, длинное ухо,</a:t>
            </a:r>
            <a:br>
              <a:rPr lang="ru-RU" sz="3200" dirty="0">
                <a:latin typeface="Calibri" pitchFamily="34" charset="0"/>
                <a:cs typeface="Times New Roman" pitchFamily="18" charset="0"/>
              </a:rPr>
            </a:br>
            <a:r>
              <a:rPr lang="ru-RU" sz="3200" dirty="0">
                <a:latin typeface="Calibri" pitchFamily="34" charset="0"/>
                <a:cs typeface="Times New Roman" pitchFamily="18" charset="0"/>
              </a:rPr>
              <a:t>Прыгает ловко, любит морковку. 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Содержимое 13" descr="з2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5050" y="983209"/>
            <a:ext cx="5111750" cy="4432795"/>
          </a:xfrm>
        </p:spPr>
      </p:pic>
      <p:pic>
        <p:nvPicPr>
          <p:cNvPr id="5" name="заяц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43966" y="21429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375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2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875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3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Хитрая плутовка, рыжая головка,</a:t>
            </a:r>
            <a:br>
              <a:rPr lang="ru-RU" sz="3200" dirty="0"/>
            </a:br>
            <a:r>
              <a:rPr lang="ru-RU" sz="3200" dirty="0"/>
              <a:t>Хвост пушистый - краса!</a:t>
            </a:r>
            <a:br>
              <a:rPr lang="ru-RU" sz="3200" dirty="0"/>
            </a:br>
            <a:r>
              <a:rPr lang="ru-RU" sz="3200" dirty="0"/>
              <a:t>А зовут ее...</a:t>
            </a:r>
          </a:p>
        </p:txBody>
      </p:sp>
      <p:pic>
        <p:nvPicPr>
          <p:cNvPr id="5" name="лиса.wav">
            <a:hlinkClick r:id="" action="ppaction://media"/>
          </p:cNvPr>
          <p:cNvPicPr>
            <a:picLocks noRot="1" noChangeAspect="1"/>
          </p:cNvPicPr>
          <p:nvPr>
            <a:wavAudioFile r:embed="rId1" name="лиса.wav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6" name="лиса2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7" name="лиса3.wav">
            <a:hlinkClick r:id="" action="ppaction://media"/>
          </p:cNvPr>
          <p:cNvPicPr>
            <a:picLocks noRot="1" noChangeAspect="1"/>
          </p:cNvPicPr>
          <p:nvPr>
            <a:wavAudioFile r:embed="rId3" name="лиса3.wav"/>
          </p:nvPr>
        </p:nvPicPr>
        <p:blipFill>
          <a:blip r:embed="rId7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8" name="лиса.wav">
            <a:hlinkClick r:id="" action="ppaction://media"/>
          </p:cNvPr>
          <p:cNvPicPr>
            <a:picLocks noRot="1" noChangeAspect="1"/>
          </p:cNvPicPr>
          <p:nvPr>
            <a:wavAudioFile r:embed="rId1" name="лиса.wav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357554" y="1500174"/>
            <a:ext cx="5031659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1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Дружбу водит лишь с лисой,</a:t>
            </a:r>
            <a:br>
              <a:rPr lang="ru-RU" sz="3200" dirty="0"/>
            </a:br>
            <a:r>
              <a:rPr lang="ru-RU" sz="3200" dirty="0"/>
              <a:t>Этот зверь сердитый, злой.</a:t>
            </a:r>
            <a:br>
              <a:rPr lang="ru-RU" sz="3200" dirty="0"/>
            </a:br>
            <a:r>
              <a:rPr lang="ru-RU" sz="3200" dirty="0"/>
              <a:t>Он зубами щёлк да щёлк,</a:t>
            </a:r>
            <a:br>
              <a:rPr lang="ru-RU" sz="3200" dirty="0"/>
            </a:br>
            <a:r>
              <a:rPr lang="ru-RU" sz="3200" dirty="0"/>
              <a:t>Очень страшный серый ...</a:t>
            </a:r>
          </a:p>
        </p:txBody>
      </p:sp>
      <p:pic>
        <p:nvPicPr>
          <p:cNvPr id="18" name="Содержимое 17" descr="во1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1285860"/>
            <a:ext cx="3993820" cy="4800264"/>
          </a:xfrm>
        </p:spPr>
      </p:pic>
      <p:pic>
        <p:nvPicPr>
          <p:cNvPr id="6" name="волк2.wav">
            <a:hlinkClick r:id="" action="ppaction://media"/>
          </p:cNvPr>
          <p:cNvPicPr>
            <a:picLocks noRot="1" noChangeAspect="1"/>
          </p:cNvPicPr>
          <p:nvPr>
            <a:wavAudioFile r:embed="rId1" name="волк2.wav"/>
          </p:nvPr>
        </p:nvPicPr>
        <p:blipFill>
          <a:blip r:embed="rId4" cstate="print"/>
          <a:stretch>
            <a:fillRect/>
          </a:stretch>
        </p:blipFill>
        <p:spPr>
          <a:xfrm>
            <a:off x="8604448" y="2606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75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625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Летом ходит без дороги</a:t>
            </a:r>
            <a:br>
              <a:rPr lang="ru-RU" sz="3200" dirty="0"/>
            </a:br>
            <a:r>
              <a:rPr lang="ru-RU" sz="3200" dirty="0"/>
              <a:t>Возле сосен и берез,</a:t>
            </a:r>
            <a:br>
              <a:rPr lang="ru-RU" sz="3200" dirty="0"/>
            </a:br>
            <a:r>
              <a:rPr lang="ru-RU" sz="3200" dirty="0"/>
              <a:t>А зимой он спит в берлоге,</a:t>
            </a:r>
            <a:br>
              <a:rPr lang="ru-RU" sz="3200" dirty="0"/>
            </a:br>
            <a:r>
              <a:rPr lang="ru-RU" sz="3200" dirty="0"/>
              <a:t>От мороза прячет нос.</a:t>
            </a:r>
          </a:p>
        </p:txBody>
      </p:sp>
      <p:pic>
        <p:nvPicPr>
          <p:cNvPr id="307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1044998"/>
            <a:ext cx="4350259" cy="5081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медведь2.wav">
            <a:hlinkClick r:id="" action="ppaction://media"/>
          </p:cNvPr>
          <p:cNvPicPr>
            <a:picLocks noRot="1" noChangeAspect="1"/>
          </p:cNvPicPr>
          <p:nvPr>
            <a:wavAudioFile r:embed="rId1" name="медведь2.wav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5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3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844" y="357166"/>
            <a:ext cx="8786874" cy="150018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Вы отгадали загадки, </a:t>
            </a:r>
            <a:b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 теперь скажите из какой сказки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эти герои?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2132856"/>
            <a:ext cx="578466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Теремок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3643314"/>
            <a:ext cx="1885963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0938" y="1643050"/>
            <a:ext cx="207590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Содержимое 17" descr="во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1" y="1643050"/>
            <a:ext cx="2024077" cy="2428892"/>
          </a:xfrm>
          <a:prstGeom prst="rect">
            <a:avLst/>
          </a:prstGeom>
        </p:spPr>
      </p:pic>
      <p:pic>
        <p:nvPicPr>
          <p:cNvPr id="9" name="Содержимое 13" descr="з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4786314" y="4769950"/>
            <a:ext cx="2357454" cy="1817209"/>
          </a:xfrm>
          <a:prstGeom prst="rect">
            <a:avLst/>
          </a:prstGeom>
        </p:spPr>
      </p:pic>
      <p:pic>
        <p:nvPicPr>
          <p:cNvPr id="10" name="Содержимое 15" descr="л2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82061" y="5072074"/>
            <a:ext cx="2161939" cy="164307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854266"/>
            <a:ext cx="3071802" cy="271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4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75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25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75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75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875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75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75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2095</TotalTime>
  <Words>1748</Words>
  <Application>Microsoft Office PowerPoint</Application>
  <PresentationFormat>Экран (4:3)</PresentationFormat>
  <Paragraphs>83</Paragraphs>
  <Slides>35</Slides>
  <Notes>2</Notes>
  <HiddenSlides>0</HiddenSlides>
  <MMClips>21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9" baseType="lpstr">
      <vt:lpstr>Arial</vt:lpstr>
      <vt:lpstr>Calibri</vt:lpstr>
      <vt:lpstr>Times New Roman</vt:lpstr>
      <vt:lpstr>Тема Office</vt:lpstr>
      <vt:lpstr>Путешествие в страну </vt:lpstr>
      <vt:lpstr>Чтобы отправиться в путешествие надо отгадать загадки.</vt:lpstr>
      <vt:lpstr>Загадки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Бежит мимо Мышка-норушка.  Увидела теремок, остановилась и спрашивает: – Кто в теремочке живёт? Кто в невысоком живёт? Никто не отзывается.   </vt:lpstr>
      <vt:lpstr>Вошла мышка в теремок и стала там жить </vt:lpstr>
      <vt:lpstr>Прискакала к теремку Лягушка-квакушка и спрашивает:  – Кто в теремочке живет?  </vt:lpstr>
      <vt:lpstr>– Я, Мышка-норушка! А ты кто?</vt:lpstr>
      <vt:lpstr>– А я Лягушка-квакушка.    </vt:lpstr>
      <vt:lpstr>- Иди ко мне жить!  Лягушка прыгнула в теремок и стали они вдвоем жить.  </vt:lpstr>
      <vt:lpstr>  Бежит мимо Зайчик - побегайчик. Остановился и спрашивает:  – Кто в теремочке живёт? Кто в невысоком живёт?    </vt:lpstr>
      <vt:lpstr>– А я Зайчик-побегайчик.  – Иди к нам жить!  </vt:lpstr>
      <vt:lpstr>Презентация PowerPoint</vt:lpstr>
      <vt:lpstr>  Идет мимо Лисичка-сестричка. Постучала в окошко и спрашивает:  – А кто в теремочке живёт?  </vt:lpstr>
      <vt:lpstr>Презентация PowerPoint</vt:lpstr>
      <vt:lpstr>    – А я Лисичка-сестричка.  – Иди к нам жить!  Забралась лисичка в теремок. Стали они вчетвером жить.   </vt:lpstr>
      <vt:lpstr>  Прибежал Волчок-серый бочок, заглянул в дверь и спрашивает:  – Кто в теремочке живёт?  </vt:lpstr>
      <vt:lpstr>– Я, Мышка-норушка.  – Я, Лягушка-квакушка.  – Я, Зайчик-побегайчик.  – Я, Лисичка-сестричка. А ты кто?  </vt:lpstr>
      <vt:lpstr> – А я Волчок-серый бочок. – Иди к нам жить!  Волк влез в теремок. Стали они впятером жить.  Вот они в теремке живут, песни поют.   </vt:lpstr>
      <vt:lpstr>Презентация PowerPoint</vt:lpstr>
      <vt:lpstr>– Я, Лисичка-сестричка.  – Я, Волчок-серый бочок. А ты кто? – А я Медведь косолапый. – Иди к нам жить! </vt:lpstr>
      <vt:lpstr>Презентация PowerPoint</vt:lpstr>
      <vt:lpstr>– Не-е, не раздавлю. – Ну, тогда полезай!  Полез медведь на крышу и только уселся – трах-тарарах! Затрещал теремок и весь развалился. Еле-еле успели все из него выскочить, все целы и невредимы.   </vt:lpstr>
      <vt:lpstr>Принялись они бревна носить, доски пилить – новый теремок строить. Лучше прежнего построили!  </vt:lpstr>
      <vt:lpstr>Презентация PowerPoint</vt:lpstr>
      <vt:lpstr>МОЛОДЕЦ!</vt:lpstr>
      <vt:lpstr>Кто поселился в тереме?</vt:lpstr>
      <vt:lpstr>Ссылки на источники в Интернет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Крюковы</dc:creator>
  <cp:lastModifiedBy>Диана Гуцунаева</cp:lastModifiedBy>
  <cp:revision>193</cp:revision>
  <dcterms:created xsi:type="dcterms:W3CDTF">2011-05-28T10:00:53Z</dcterms:created>
  <dcterms:modified xsi:type="dcterms:W3CDTF">2023-10-26T18:32:39Z</dcterms:modified>
</cp:coreProperties>
</file>