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ms-powerpoint.presentation.macroEnabled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5" r:id="rId5"/>
    <p:sldId id="259" r:id="rId6"/>
    <p:sldId id="264" r:id="rId7"/>
    <p:sldId id="261" r:id="rId8"/>
    <p:sldId id="262" r:id="rId9"/>
    <p:sldId id="263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8" d="100"/>
          <a:sy n="118" d="100"/>
        </p:scale>
        <p:origin x="-1434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4CF451-8FC6-4625-B636-2FD5A5E5EB13}" type="datetimeFigureOut">
              <a:rPr lang="ru-RU" smtClean="0"/>
              <a:t>30.10.2021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C182-28E0-4ED4-80B9-1B38781727A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4CF451-8FC6-4625-B636-2FD5A5E5EB13}" type="datetimeFigureOut">
              <a:rPr lang="ru-RU" smtClean="0"/>
              <a:t>30.10.2021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C182-28E0-4ED4-80B9-1B38781727A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4CF451-8FC6-4625-B636-2FD5A5E5EB13}" type="datetimeFigureOut">
              <a:rPr lang="ru-RU" smtClean="0"/>
              <a:t>30.10.2021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C182-28E0-4ED4-80B9-1B38781727A2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4CF451-8FC6-4625-B636-2FD5A5E5EB13}" type="datetimeFigureOut">
              <a:rPr lang="ru-RU" smtClean="0"/>
              <a:t>30.10.2021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C182-28E0-4ED4-80B9-1B38781727A2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4CF451-8FC6-4625-B636-2FD5A5E5EB13}" type="datetimeFigureOut">
              <a:rPr lang="ru-RU" smtClean="0"/>
              <a:t>30.10.2021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C182-28E0-4ED4-80B9-1B38781727A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4CF451-8FC6-4625-B636-2FD5A5E5EB13}" type="datetimeFigureOut">
              <a:rPr lang="ru-RU" smtClean="0"/>
              <a:t>30.10.2021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C182-28E0-4ED4-80B9-1B38781727A2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4CF451-8FC6-4625-B636-2FD5A5E5EB13}" type="datetimeFigureOut">
              <a:rPr lang="ru-RU" smtClean="0"/>
              <a:t>30.10.2021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C182-28E0-4ED4-80B9-1B38781727A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4CF451-8FC6-4625-B636-2FD5A5E5EB13}" type="datetimeFigureOut">
              <a:rPr lang="ru-RU" smtClean="0"/>
              <a:t>30.10.2021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C182-28E0-4ED4-80B9-1B38781727A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4CF451-8FC6-4625-B636-2FD5A5E5EB13}" type="datetimeFigureOut">
              <a:rPr lang="ru-RU" smtClean="0"/>
              <a:t>30.10.2021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C182-28E0-4ED4-80B9-1B38781727A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4CF451-8FC6-4625-B636-2FD5A5E5EB13}" type="datetimeFigureOut">
              <a:rPr lang="ru-RU" smtClean="0"/>
              <a:t>30.10.2021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C182-28E0-4ED4-80B9-1B38781727A2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4CF451-8FC6-4625-B636-2FD5A5E5EB13}" type="datetimeFigureOut">
              <a:rPr lang="ru-RU" smtClean="0"/>
              <a:t>30.10.2021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C182-28E0-4ED4-80B9-1B38781727A2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C84CF451-8FC6-4625-B636-2FD5A5E5EB13}" type="datetimeFigureOut">
              <a:rPr lang="ru-RU" smtClean="0"/>
              <a:t>30.10.2021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03DCC182-28E0-4ED4-80B9-1B38781727A2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1.docx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7.e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16633"/>
            <a:ext cx="7772400" cy="1152127"/>
          </a:xfrm>
        </p:spPr>
        <p:txBody>
          <a:bodyPr>
            <a:normAutofit/>
          </a:bodyPr>
          <a:lstStyle/>
          <a:p>
            <a:r>
              <a:rPr lang="ru-RU" sz="1800" dirty="0" smtClean="0"/>
              <a:t>Муниципальное казённое дошкольное образовательное учреждение детский сад №8 «Улыбка» </a:t>
            </a:r>
            <a:r>
              <a:rPr lang="ru-RU" sz="1800" dirty="0" err="1" smtClean="0"/>
              <a:t>с.Советское</a:t>
            </a:r>
            <a:endParaRPr lang="ru-RU" sz="1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1628800"/>
            <a:ext cx="6400800" cy="4320480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Средняя группа «Зайчики»</a:t>
            </a:r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r>
              <a:rPr lang="ru-RU" sz="2400" dirty="0" smtClean="0">
                <a:solidFill>
                  <a:srgbClr val="00B050"/>
                </a:solidFill>
              </a:rPr>
              <a:t>Визитная карточка</a:t>
            </a:r>
            <a:endParaRPr lang="ru-RU" sz="2400" dirty="0">
              <a:solidFill>
                <a:srgbClr val="00B05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8439" y="2054225"/>
            <a:ext cx="3750000" cy="28149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79014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504" y="404664"/>
            <a:ext cx="8350696" cy="864096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В нашей группе «Зайчики»</a:t>
            </a:r>
            <a:br>
              <a:rPr lang="ru-RU" sz="2400" dirty="0" smtClean="0"/>
            </a:br>
            <a:r>
              <a:rPr lang="ru-RU" sz="2400" dirty="0" smtClean="0"/>
              <a:t>14 мальчиков и 7 девочек</a:t>
            </a:r>
            <a:endParaRPr lang="ru-RU" sz="2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1196752"/>
            <a:ext cx="8352928" cy="5040560"/>
          </a:xfrm>
        </p:spPr>
        <p:txBody>
          <a:bodyPr>
            <a:normAutofit/>
          </a:bodyPr>
          <a:lstStyle/>
          <a:p>
            <a:pPr algn="l"/>
            <a:r>
              <a:rPr lang="ru-RU" dirty="0" smtClean="0"/>
              <a:t>       </a:t>
            </a:r>
            <a:r>
              <a:rPr lang="ru-RU" dirty="0" smtClean="0"/>
              <a:t>С </a:t>
            </a:r>
            <a:r>
              <a:rPr lang="ru-RU" dirty="0" smtClean="0"/>
              <a:t>ними работают</a:t>
            </a:r>
            <a:r>
              <a:rPr lang="ru-RU" dirty="0" smtClean="0"/>
              <a:t>:</a:t>
            </a:r>
          </a:p>
          <a:p>
            <a:pPr algn="l"/>
            <a:r>
              <a:rPr lang="ru-RU" sz="1600" dirty="0" smtClean="0"/>
              <a:t>Воспитатели</a:t>
            </a:r>
            <a:r>
              <a:rPr lang="ru-RU" sz="1600" dirty="0" smtClean="0"/>
              <a:t>: </a:t>
            </a:r>
            <a:r>
              <a:rPr lang="ru-RU" sz="1600" dirty="0" err="1" smtClean="0"/>
              <a:t>Суанова</a:t>
            </a:r>
            <a:r>
              <a:rPr lang="ru-RU" sz="1600" dirty="0" smtClean="0"/>
              <a:t> Фатима </a:t>
            </a:r>
            <a:r>
              <a:rPr lang="ru-RU" sz="1600" dirty="0" smtClean="0"/>
              <a:t>Андреевна              </a:t>
            </a:r>
            <a:r>
              <a:rPr lang="ru-RU" sz="1600" dirty="0" err="1" smtClean="0"/>
              <a:t>Макоева</a:t>
            </a:r>
            <a:r>
              <a:rPr lang="ru-RU" sz="1600" dirty="0" smtClean="0"/>
              <a:t> </a:t>
            </a:r>
            <a:r>
              <a:rPr lang="ru-RU" sz="1600" dirty="0"/>
              <a:t>Регина Руслановна</a:t>
            </a:r>
          </a:p>
          <a:p>
            <a:pPr algn="l"/>
            <a:endParaRPr lang="ru-RU" dirty="0" smtClean="0"/>
          </a:p>
          <a:p>
            <a:pPr algn="l"/>
            <a:endParaRPr lang="ru-RU" dirty="0"/>
          </a:p>
          <a:p>
            <a:pPr algn="l"/>
            <a:endParaRPr lang="ru-RU" dirty="0" smtClean="0"/>
          </a:p>
          <a:p>
            <a:pPr algn="l"/>
            <a:r>
              <a:rPr lang="ru-RU" dirty="0" smtClean="0"/>
              <a:t>                           </a:t>
            </a:r>
            <a:r>
              <a:rPr lang="ru-RU" dirty="0" smtClean="0"/>
              <a:t>  </a:t>
            </a:r>
          </a:p>
          <a:p>
            <a:pPr algn="l"/>
            <a:endParaRPr lang="ru-RU" dirty="0" smtClean="0"/>
          </a:p>
          <a:p>
            <a:pPr algn="l"/>
            <a:r>
              <a:rPr lang="ru-RU" dirty="0" smtClean="0"/>
              <a:t>Помощники </a:t>
            </a:r>
            <a:r>
              <a:rPr lang="ru-RU" dirty="0" smtClean="0"/>
              <a:t>воспитателя: </a:t>
            </a:r>
            <a:endParaRPr lang="ru-RU" dirty="0" smtClean="0"/>
          </a:p>
          <a:p>
            <a:pPr algn="l"/>
            <a:r>
              <a:rPr lang="ru-RU" dirty="0" smtClean="0"/>
              <a:t>    </a:t>
            </a:r>
            <a:r>
              <a:rPr lang="ru-RU" dirty="0" err="1" smtClean="0"/>
              <a:t>Пинова</a:t>
            </a:r>
            <a:r>
              <a:rPr lang="ru-RU" dirty="0" smtClean="0"/>
              <a:t> </a:t>
            </a:r>
            <a:r>
              <a:rPr lang="ru-RU" dirty="0" smtClean="0"/>
              <a:t>Индира </a:t>
            </a:r>
            <a:r>
              <a:rPr lang="ru-RU" dirty="0" smtClean="0"/>
              <a:t>Сергеевна                     </a:t>
            </a:r>
            <a:r>
              <a:rPr lang="ru-RU" dirty="0" err="1" smtClean="0"/>
              <a:t>Гобеева</a:t>
            </a:r>
            <a:r>
              <a:rPr lang="ru-RU" dirty="0" smtClean="0"/>
              <a:t> Регина </a:t>
            </a:r>
            <a:r>
              <a:rPr lang="ru-RU" dirty="0" err="1" smtClean="0"/>
              <a:t>Казбековна</a:t>
            </a:r>
            <a:endParaRPr lang="ru-RU" dirty="0"/>
          </a:p>
        </p:txBody>
      </p:sp>
      <p:pic>
        <p:nvPicPr>
          <p:cNvPr id="4" name="Рисунок 3" descr="C:\Users\tsari\Desktop\IMG-20211030-WA0005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-4839" b="8871"/>
          <a:stretch/>
        </p:blipFill>
        <p:spPr bwMode="auto">
          <a:xfrm>
            <a:off x="1763688" y="1916832"/>
            <a:ext cx="1728192" cy="18002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 descr="C:\Users\tsari\Desktop\IMG-20211030-WA0006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384"/>
          <a:stretch/>
        </p:blipFill>
        <p:spPr bwMode="auto">
          <a:xfrm>
            <a:off x="1403648" y="4450940"/>
            <a:ext cx="1512168" cy="191540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074" name="Picture 2" descr="C:\Users\tsari\Desktop\IMG-20211030-WA0026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90" r="-4001"/>
          <a:stretch/>
        </p:blipFill>
        <p:spPr bwMode="auto">
          <a:xfrm>
            <a:off x="5436096" y="4410591"/>
            <a:ext cx="1296144" cy="1892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 descr="C:\Users\tsari\Desktop\IMG-20211030-WA0030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48" r="-521" b="16076"/>
          <a:stretch/>
        </p:blipFill>
        <p:spPr bwMode="auto">
          <a:xfrm>
            <a:off x="5220072" y="1898624"/>
            <a:ext cx="1613158" cy="174639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925026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0"/>
            <a:ext cx="7772400" cy="1772816"/>
          </a:xfrm>
        </p:spPr>
        <p:txBody>
          <a:bodyPr>
            <a:normAutofit fontScale="90000"/>
          </a:bodyPr>
          <a:lstStyle/>
          <a:p>
            <a:r>
              <a:rPr lang="ru-RU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onotype Corsiva" panose="03010101010201010101" pitchFamily="66" charset="0"/>
              </a:rPr>
              <a:t/>
            </a:r>
            <a:br>
              <a:rPr lang="ru-RU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onotype Corsiva" panose="03010101010201010101" pitchFamily="66" charset="0"/>
              </a:rPr>
            </a:br>
            <a:r>
              <a:rPr lang="ru-RU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onotype Corsiva" panose="03010101010201010101" pitchFamily="66" charset="0"/>
              </a:rPr>
              <a:t/>
            </a:r>
            <a:br>
              <a:rPr lang="ru-RU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onotype Corsiva" panose="03010101010201010101" pitchFamily="66" charset="0"/>
              </a:rPr>
            </a:br>
            <a:r>
              <a:rPr lang="ru-RU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onotype Corsiva" panose="03010101010201010101" pitchFamily="66" charset="0"/>
              </a:rPr>
              <a:t/>
            </a:r>
            <a:br>
              <a:rPr lang="ru-RU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onotype Corsiva" panose="03010101010201010101" pitchFamily="66" charset="0"/>
              </a:rPr>
            </a:br>
            <a:r>
              <a:rPr lang="ru-RU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onotype Corsiva" panose="03010101010201010101" pitchFamily="66" charset="0"/>
              </a:rPr>
              <a:t/>
            </a:r>
            <a:br>
              <a:rPr lang="ru-RU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onotype Corsiva" panose="03010101010201010101" pitchFamily="66" charset="0"/>
              </a:rPr>
            </a:br>
            <a:r>
              <a:rPr lang="ru-RU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onotype Corsiva" panose="03010101010201010101" pitchFamily="66" charset="0"/>
              </a:rPr>
              <a:t/>
            </a:r>
            <a:br>
              <a:rPr lang="ru-RU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onotype Corsiva" panose="03010101010201010101" pitchFamily="66" charset="0"/>
              </a:rPr>
            </a:br>
            <a:r>
              <a:rPr lang="ru-RU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onotype Corsiva" panose="03010101010201010101" pitchFamily="66" charset="0"/>
              </a:rPr>
              <a:t/>
            </a:r>
            <a:br>
              <a:rPr lang="ru-RU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onotype Corsiva" panose="03010101010201010101" pitchFamily="66" charset="0"/>
              </a:rPr>
            </a:br>
            <a:r>
              <a:rPr lang="ru-RU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onotype Corsiva" panose="03010101010201010101" pitchFamily="66" charset="0"/>
              </a:rPr>
              <a:t/>
            </a:r>
            <a:br>
              <a:rPr lang="ru-RU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onotype Corsiva" panose="03010101010201010101" pitchFamily="66" charset="0"/>
              </a:rPr>
            </a:br>
            <a:r>
              <a:rPr lang="ru-RU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onotype Corsiva" panose="03010101010201010101" pitchFamily="66" charset="0"/>
              </a:rPr>
              <a:t/>
            </a:r>
            <a:br>
              <a:rPr lang="ru-RU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onotype Corsiva" panose="03010101010201010101" pitchFamily="66" charset="0"/>
              </a:rPr>
            </a:br>
            <a:r>
              <a:rPr lang="ru-RU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onotype Corsiva" panose="03010101010201010101" pitchFamily="66" charset="0"/>
              </a:rPr>
              <a:t>Особенности </a:t>
            </a:r>
            <a:r>
              <a:rPr lang="ru-RU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onotype Corsiva" panose="03010101010201010101" pitchFamily="66" charset="0"/>
              </a:rPr>
              <a:t>детей </a:t>
            </a:r>
            <a:r>
              <a:rPr lang="ru-RU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onotype Corsiva" panose="03010101010201010101" pitchFamily="66" charset="0"/>
              </a:rPr>
              <a:t>4-5 </a:t>
            </a:r>
            <a:r>
              <a:rPr lang="ru-RU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onotype Corsiva" panose="03010101010201010101" pitchFamily="66" charset="0"/>
              </a:rPr>
              <a:t>летнего </a:t>
            </a:r>
            <a:r>
              <a:rPr lang="ru-RU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onotype Corsiva" panose="03010101010201010101" pitchFamily="66" charset="0"/>
              </a:rPr>
              <a:t>возраста</a:t>
            </a:r>
            <a:br>
              <a:rPr lang="ru-RU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onotype Corsiva" panose="03010101010201010101" pitchFamily="66" charset="0"/>
              </a:rPr>
            </a:br>
            <a:r>
              <a:rPr lang="ru-RU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onotype Corsiva" panose="03010101010201010101" pitchFamily="66" charset="0"/>
              </a:rPr>
              <a:t/>
            </a:r>
            <a:br>
              <a:rPr lang="ru-RU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onotype Corsiva" panose="03010101010201010101" pitchFamily="66" charset="0"/>
              </a:rPr>
            </a:b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2204864"/>
            <a:ext cx="8280920" cy="410445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6" name="Овал 5"/>
          <p:cNvSpPr/>
          <p:nvPr/>
        </p:nvSpPr>
        <p:spPr>
          <a:xfrm>
            <a:off x="467544" y="1312341"/>
            <a:ext cx="1800200" cy="82051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Внимание </a:t>
            </a:r>
            <a:endParaRPr lang="ru-RU" dirty="0"/>
          </a:p>
        </p:txBody>
      </p:sp>
      <p:sp>
        <p:nvSpPr>
          <p:cNvPr id="7" name="Овал 6"/>
          <p:cNvSpPr/>
          <p:nvPr/>
        </p:nvSpPr>
        <p:spPr>
          <a:xfrm>
            <a:off x="2555776" y="1196753"/>
            <a:ext cx="1872208" cy="79208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Речь </a:t>
            </a:r>
            <a:endParaRPr lang="ru-RU" dirty="0"/>
          </a:p>
        </p:txBody>
      </p:sp>
      <p:sp>
        <p:nvSpPr>
          <p:cNvPr id="8" name="Овал 7"/>
          <p:cNvSpPr/>
          <p:nvPr/>
        </p:nvSpPr>
        <p:spPr>
          <a:xfrm>
            <a:off x="4572000" y="1196753"/>
            <a:ext cx="1944216" cy="86409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Восприятие</a:t>
            </a:r>
            <a:endParaRPr lang="ru-RU" dirty="0"/>
          </a:p>
        </p:txBody>
      </p:sp>
      <p:sp>
        <p:nvSpPr>
          <p:cNvPr id="9" name="Овал 8"/>
          <p:cNvSpPr/>
          <p:nvPr/>
        </p:nvSpPr>
        <p:spPr>
          <a:xfrm>
            <a:off x="6732240" y="1312342"/>
            <a:ext cx="2016224" cy="82051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Память  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95536" y="2204864"/>
            <a:ext cx="1872208" cy="41044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/>
              <a:t>Устойчивость внимания увеличивается. Ребенок способен сосредоточить свою деятельность в течение 15-20 минут. При выполнение некоторых действий он может удержать в памяти несложное условие (инструкцию). Для развития этого навыка ребенку нужно научиться больше рассуждать вслух при выполнении задания. Тогда длительность удержания внимания будет расти.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627784" y="2204864"/>
            <a:ext cx="1800200" cy="41044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 </a:t>
            </a:r>
            <a:r>
              <a:rPr lang="ru-RU" sz="1200" dirty="0" smtClean="0"/>
              <a:t>течение </a:t>
            </a:r>
            <a:r>
              <a:rPr lang="ru-RU" sz="1200" b="1" dirty="0" smtClean="0"/>
              <a:t>4-5 лет </a:t>
            </a:r>
            <a:r>
              <a:rPr lang="ru-RU" sz="1200" dirty="0" smtClean="0"/>
              <a:t>происходит активное развитие речевых </a:t>
            </a:r>
            <a:r>
              <a:rPr lang="ru-RU" sz="1200" b="1" dirty="0" smtClean="0"/>
              <a:t>способностей</a:t>
            </a:r>
            <a:r>
              <a:rPr lang="ru-RU" sz="1200" dirty="0" smtClean="0"/>
              <a:t>. Значительно улучшается звукопроизношение, активно растет словарный запас, достигая примерно двух тысяч слов и больше. Речевые </a:t>
            </a:r>
            <a:r>
              <a:rPr lang="ru-RU" sz="1200" b="1" dirty="0" smtClean="0"/>
              <a:t>возрастные особенности детей</a:t>
            </a:r>
            <a:r>
              <a:rPr lang="ru-RU" sz="1200" dirty="0" smtClean="0"/>
              <a:t> 4–5 лет позволяют более четко выражать свои мысли и полноценно общаться с ровесниками.</a:t>
            </a:r>
            <a:endParaRPr lang="ru-RU" sz="12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4572000" y="2204864"/>
            <a:ext cx="1944216" cy="41044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/>
              <a:t>В этом возрасте ребенок активно развивает способность восприятия и познания свойств предметов: измерение, сравнение путем наложения и прикладывания предметов друг к другу. Также продолжается исследование формы, цвета и величины предметов. А также вводятся такие категории как время (время суток, времена года), пространство (верх, низ, далеко, близко),  вкус, запах, звук и качество поверхности. Формируется представление об основных геометрических фигурах (круг, квадрат, прямоугольник, овал, многоугольник</a:t>
            </a:r>
            <a:r>
              <a:rPr lang="ru-RU" sz="1050" dirty="0"/>
              <a:t>).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6804248" y="2204864"/>
            <a:ext cx="1944216" cy="40324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50" dirty="0" smtClean="0"/>
              <a:t>Сначала у ребенка этого возраста развиваются навыки произвольного припоминания. То есть ребенок может целенаправленно припомнить картину произошедшего без точных деталей и временных ограничений. Далее развивается способность преднамеренного запоминания, и эта возможность у ребенка усиливается при ясности и эмоциональной мотивации действия, например запоминание необходимого набора игрушек для игры или «поделка – подарок маме». Важно при заучивании какого-либо материала чтобы ребенок понимал смысл данного материала.</a:t>
            </a:r>
            <a:endParaRPr lang="ru-RU" sz="1050" dirty="0"/>
          </a:p>
        </p:txBody>
      </p:sp>
    </p:spTree>
    <p:extLst>
      <p:ext uri="{BB962C8B-B14F-4D97-AF65-F5344CB8AC3E}">
        <p14:creationId xmlns:p14="http://schemas.microsoft.com/office/powerpoint/2010/main" val="3369599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onotype Corsiva" panose="03010101010201010101" pitchFamily="66" charset="0"/>
              </a:rPr>
              <a:t>Наша эмблема:</a:t>
            </a:r>
            <a:endParaRPr lang="ru-RU" dirty="0"/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57816115"/>
              </p:ext>
            </p:extLst>
          </p:nvPr>
        </p:nvGraphicFramePr>
        <p:xfrm>
          <a:off x="1547664" y="1628800"/>
          <a:ext cx="6377982" cy="29523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Документ" r:id="rId3" imgW="5946213" imgH="2752969" progId="Word.Document.12">
                  <p:embed/>
                </p:oleObj>
              </mc:Choice>
              <mc:Fallback>
                <p:oleObj name="Документ" r:id="rId3" imgW="5946213" imgH="2752969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47664" y="1628800"/>
                        <a:ext cx="6377982" cy="295232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87403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5" y="1628800"/>
            <a:ext cx="7812856" cy="4497363"/>
          </a:xfrm>
        </p:spPr>
        <p:txBody>
          <a:bodyPr/>
          <a:lstStyle/>
          <a:p>
            <a:pPr marL="0" indent="0">
              <a:buNone/>
            </a:pPr>
            <a:r>
              <a:rPr lang="ru-RU" altLang="ru-RU" b="1" dirty="0">
                <a:solidFill>
                  <a:srgbClr val="FF6600"/>
                </a:solidFill>
                <a:latin typeface="Monotype Corsiva" pitchFamily="66" charset="0"/>
              </a:rPr>
              <a:t>Мы солнечные зайчики,</a:t>
            </a:r>
          </a:p>
          <a:p>
            <a:pPr marL="0" indent="0">
              <a:buNone/>
            </a:pPr>
            <a:r>
              <a:rPr lang="ru-RU" altLang="ru-RU" b="1" dirty="0">
                <a:solidFill>
                  <a:srgbClr val="FF6600"/>
                </a:solidFill>
                <a:latin typeface="Monotype Corsiva" pitchFamily="66" charset="0"/>
              </a:rPr>
              <a:t>Шустрее всех зайчат,</a:t>
            </a:r>
          </a:p>
          <a:p>
            <a:pPr marL="0" indent="0">
              <a:buNone/>
            </a:pPr>
            <a:r>
              <a:rPr lang="ru-RU" altLang="ru-RU" b="1" dirty="0">
                <a:solidFill>
                  <a:srgbClr val="FF6600"/>
                </a:solidFill>
                <a:latin typeface="Monotype Corsiva" pitchFamily="66" charset="0"/>
              </a:rPr>
              <a:t>Мы, девочки и мальчики,</a:t>
            </a:r>
          </a:p>
          <a:p>
            <a:pPr marL="0" indent="0">
              <a:buNone/>
            </a:pPr>
            <a:r>
              <a:rPr lang="ru-RU" altLang="ru-RU" b="1" dirty="0">
                <a:solidFill>
                  <a:srgbClr val="FF6600"/>
                </a:solidFill>
                <a:latin typeface="Monotype Corsiva" pitchFamily="66" charset="0"/>
              </a:rPr>
              <a:t>Все ходим в детский сад!</a:t>
            </a:r>
          </a:p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altLang="ru-RU" b="1" dirty="0">
                <a:solidFill>
                  <a:srgbClr val="FF6600"/>
                </a:solidFill>
                <a:latin typeface="Monotype Corsiva" pitchFamily="66" charset="0"/>
              </a:rPr>
              <a:t>Все девочки и </a:t>
            </a:r>
            <a:r>
              <a:rPr lang="ru-RU" altLang="ru-RU" b="1" dirty="0" smtClean="0">
                <a:solidFill>
                  <a:srgbClr val="FF6600"/>
                </a:solidFill>
                <a:latin typeface="Monotype Corsiva" pitchFamily="66" charset="0"/>
              </a:rPr>
              <a:t>мальчики, </a:t>
            </a:r>
          </a:p>
          <a:p>
            <a:pPr marL="0" indent="0">
              <a:buNone/>
            </a:pPr>
            <a:r>
              <a:rPr lang="ru-RU" altLang="ru-RU" b="1" dirty="0" smtClean="0">
                <a:solidFill>
                  <a:srgbClr val="FF6600"/>
                </a:solidFill>
                <a:latin typeface="Monotype Corsiva" pitchFamily="66" charset="0"/>
              </a:rPr>
              <a:t>Как солнечные зайчики</a:t>
            </a:r>
          </a:p>
          <a:p>
            <a:pPr marL="0" indent="0">
              <a:buNone/>
            </a:pPr>
            <a:r>
              <a:rPr lang="ru-RU" altLang="ru-RU" b="1" dirty="0" smtClean="0">
                <a:solidFill>
                  <a:srgbClr val="FF6600"/>
                </a:solidFill>
                <a:latin typeface="Monotype Corsiva" pitchFamily="66" charset="0"/>
              </a:rPr>
              <a:t>Любят </a:t>
            </a:r>
            <a:r>
              <a:rPr lang="ru-RU" altLang="ru-RU" b="1" dirty="0">
                <a:solidFill>
                  <a:srgbClr val="FF6600"/>
                </a:solidFill>
                <a:latin typeface="Monotype Corsiva" pitchFamily="66" charset="0"/>
              </a:rPr>
              <a:t>прыгать и играть, </a:t>
            </a:r>
          </a:p>
          <a:p>
            <a:pPr marL="0" indent="0">
              <a:buNone/>
            </a:pPr>
            <a:r>
              <a:rPr lang="ru-RU" altLang="ru-RU" b="1" dirty="0" smtClean="0">
                <a:solidFill>
                  <a:srgbClr val="FF6600"/>
                </a:solidFill>
                <a:latin typeface="Monotype Corsiva" pitchFamily="66" charset="0"/>
              </a:rPr>
              <a:t>Мир </a:t>
            </a:r>
            <a:r>
              <a:rPr lang="ru-RU" altLang="ru-RU" b="1" dirty="0">
                <a:solidFill>
                  <a:srgbClr val="FF6600"/>
                </a:solidFill>
                <a:latin typeface="Monotype Corsiva" pitchFamily="66" charset="0"/>
              </a:rPr>
              <a:t>чудесный узнавать.</a:t>
            </a:r>
            <a:endParaRPr lang="tr-TR" altLang="ru-RU" b="1" dirty="0">
              <a:solidFill>
                <a:srgbClr val="FF6600"/>
              </a:solidFill>
              <a:latin typeface="Monotype Corsiva" pitchFamily="66" charset="0"/>
            </a:endParaRP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Наш девиз 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2958" y="2132856"/>
            <a:ext cx="3528392" cy="30615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98812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980728"/>
            <a:ext cx="374441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b="1" dirty="0">
                <a:solidFill>
                  <a:srgbClr val="00B050"/>
                </a:solidFill>
                <a:latin typeface="Monotype Corsiva" pitchFamily="66" charset="0"/>
              </a:rPr>
              <a:t>М</a:t>
            </a:r>
            <a:r>
              <a:rPr lang="en-US" altLang="ru-RU" b="1" dirty="0">
                <a:solidFill>
                  <a:srgbClr val="00B050"/>
                </a:solidFill>
                <a:latin typeface="Monotype Corsiva" pitchFamily="66" charset="0"/>
              </a:rPr>
              <a:t>ы </a:t>
            </a:r>
            <a:r>
              <a:rPr lang="en-US" altLang="ru-RU" b="1" dirty="0" err="1">
                <a:solidFill>
                  <a:srgbClr val="00B050"/>
                </a:solidFill>
                <a:latin typeface="Monotype Corsiva" pitchFamily="66" charset="0"/>
              </a:rPr>
              <a:t>учимся</a:t>
            </a:r>
            <a:r>
              <a:rPr lang="en-US" altLang="ru-RU" b="1" dirty="0">
                <a:solidFill>
                  <a:srgbClr val="00B050"/>
                </a:solidFill>
                <a:latin typeface="Monotype Corsiva" pitchFamily="66" charset="0"/>
              </a:rPr>
              <a:t> </a:t>
            </a:r>
            <a:r>
              <a:rPr lang="en-US" altLang="ru-RU" b="1" dirty="0" err="1">
                <a:solidFill>
                  <a:srgbClr val="00B050"/>
                </a:solidFill>
                <a:latin typeface="Monotype Corsiva" pitchFamily="66" charset="0"/>
              </a:rPr>
              <a:t>думать</a:t>
            </a:r>
            <a:r>
              <a:rPr lang="en-US" altLang="ru-RU" b="1" dirty="0">
                <a:solidFill>
                  <a:srgbClr val="00B050"/>
                </a:solidFill>
                <a:latin typeface="Monotype Corsiva" pitchFamily="66" charset="0"/>
              </a:rPr>
              <a:t>, </a:t>
            </a:r>
            <a:r>
              <a:rPr lang="ru-RU" altLang="ru-RU" b="1" dirty="0">
                <a:solidFill>
                  <a:srgbClr val="00B050"/>
                </a:solidFill>
                <a:latin typeface="Monotype Corsiva" pitchFamily="66" charset="0"/>
              </a:rPr>
              <a:t> </a:t>
            </a:r>
          </a:p>
          <a:p>
            <a:r>
              <a:rPr lang="ru-RU" altLang="ru-RU" b="1" dirty="0">
                <a:solidFill>
                  <a:srgbClr val="00B050"/>
                </a:solidFill>
                <a:latin typeface="Monotype Corsiva" pitchFamily="66" charset="0"/>
              </a:rPr>
              <a:t>                                 считать </a:t>
            </a:r>
            <a:r>
              <a:rPr lang="en-US" altLang="ru-RU" b="1" dirty="0">
                <a:solidFill>
                  <a:srgbClr val="00B050"/>
                </a:solidFill>
                <a:latin typeface="Monotype Corsiva" pitchFamily="66" charset="0"/>
              </a:rPr>
              <a:t>и </a:t>
            </a:r>
            <a:r>
              <a:rPr lang="en-US" altLang="ru-RU" b="1" dirty="0" err="1">
                <a:solidFill>
                  <a:srgbClr val="00B050"/>
                </a:solidFill>
                <a:latin typeface="Monotype Corsiva" pitchFamily="66" charset="0"/>
              </a:rPr>
              <a:t>читать</a:t>
            </a:r>
            <a:r>
              <a:rPr lang="en-US" altLang="ru-RU" b="1" dirty="0">
                <a:solidFill>
                  <a:srgbClr val="00B050"/>
                </a:solidFill>
                <a:latin typeface="Monotype Corsiva" pitchFamily="66" charset="0"/>
              </a:rPr>
              <a:t>,</a:t>
            </a:r>
            <a:r>
              <a:rPr lang="ru-RU" altLang="ru-RU" b="1" dirty="0">
                <a:solidFill>
                  <a:srgbClr val="00B050"/>
                </a:solidFill>
                <a:latin typeface="Monotype Corsiva" pitchFamily="66" charset="0"/>
              </a:rPr>
              <a:t> </a:t>
            </a:r>
          </a:p>
          <a:p>
            <a:r>
              <a:rPr lang="ru-RU" altLang="ru-RU" b="1" dirty="0">
                <a:solidFill>
                  <a:srgbClr val="00B050"/>
                </a:solidFill>
                <a:latin typeface="Monotype Corsiva" pitchFamily="66" charset="0"/>
              </a:rPr>
              <a:t>                               В  </a:t>
            </a:r>
            <a:r>
              <a:rPr lang="en-US" altLang="ru-RU" b="1" dirty="0" err="1">
                <a:solidFill>
                  <a:srgbClr val="00B050"/>
                </a:solidFill>
                <a:latin typeface="Monotype Corsiva" pitchFamily="66" charset="0"/>
              </a:rPr>
              <a:t>группе</a:t>
            </a:r>
            <a:r>
              <a:rPr lang="en-US" altLang="ru-RU" b="1" dirty="0">
                <a:solidFill>
                  <a:srgbClr val="00B050"/>
                </a:solidFill>
                <a:latin typeface="Monotype Corsiva" pitchFamily="66" charset="0"/>
              </a:rPr>
              <a:t> </a:t>
            </a:r>
            <a:r>
              <a:rPr lang="en-US" altLang="ru-RU" b="1" dirty="0" err="1">
                <a:solidFill>
                  <a:srgbClr val="00B050"/>
                </a:solidFill>
                <a:latin typeface="Monotype Corsiva" pitchFamily="66" charset="0"/>
              </a:rPr>
              <a:t>нам</a:t>
            </a:r>
            <a:r>
              <a:rPr lang="en-US" altLang="ru-RU" b="1" dirty="0">
                <a:solidFill>
                  <a:srgbClr val="00B050"/>
                </a:solidFill>
                <a:latin typeface="Monotype Corsiva" pitchFamily="66" charset="0"/>
              </a:rPr>
              <a:t> </a:t>
            </a:r>
            <a:r>
              <a:rPr lang="ru-RU" altLang="ru-RU" b="1" dirty="0">
                <a:solidFill>
                  <a:srgbClr val="00B050"/>
                </a:solidFill>
                <a:latin typeface="Monotype Corsiva" pitchFamily="66" charset="0"/>
              </a:rPr>
              <a:t> </a:t>
            </a:r>
            <a:r>
              <a:rPr lang="en-US" altLang="ru-RU" b="1" dirty="0" err="1">
                <a:solidFill>
                  <a:srgbClr val="00B050"/>
                </a:solidFill>
                <a:latin typeface="Monotype Corsiva" pitchFamily="66" charset="0"/>
              </a:rPr>
              <a:t>некогда</a:t>
            </a:r>
            <a:r>
              <a:rPr lang="en-US" altLang="ru-RU" b="1" dirty="0">
                <a:solidFill>
                  <a:srgbClr val="00B050"/>
                </a:solidFill>
                <a:latin typeface="Monotype Corsiva" pitchFamily="66" charset="0"/>
              </a:rPr>
              <a:t> </a:t>
            </a:r>
            <a:endParaRPr lang="ru-RU" altLang="ru-RU" b="1" dirty="0">
              <a:solidFill>
                <a:srgbClr val="00B050"/>
              </a:solidFill>
              <a:latin typeface="Monotype Corsiva" pitchFamily="66" charset="0"/>
            </a:endParaRPr>
          </a:p>
          <a:p>
            <a:r>
              <a:rPr lang="ru-RU" altLang="ru-RU" b="1" dirty="0">
                <a:solidFill>
                  <a:srgbClr val="00B050"/>
                </a:solidFill>
                <a:latin typeface="Monotype Corsiva" pitchFamily="66" charset="0"/>
              </a:rPr>
              <a:t>                                       </a:t>
            </a:r>
            <a:r>
              <a:rPr lang="en-US" altLang="ru-RU" b="1" dirty="0" err="1">
                <a:solidFill>
                  <a:srgbClr val="00B050"/>
                </a:solidFill>
                <a:latin typeface="Monotype Corsiva" pitchFamily="66" charset="0"/>
              </a:rPr>
              <a:t>всем</a:t>
            </a:r>
            <a:r>
              <a:rPr lang="en-US" altLang="ru-RU" b="1" dirty="0">
                <a:solidFill>
                  <a:srgbClr val="00B050"/>
                </a:solidFill>
                <a:latin typeface="Monotype Corsiva" pitchFamily="66" charset="0"/>
              </a:rPr>
              <a:t> </a:t>
            </a:r>
            <a:r>
              <a:rPr lang="en-US" altLang="ru-RU" b="1" dirty="0" err="1">
                <a:solidFill>
                  <a:srgbClr val="00B050"/>
                </a:solidFill>
                <a:latin typeface="Monotype Corsiva" pitchFamily="66" charset="0"/>
              </a:rPr>
              <a:t>унывать</a:t>
            </a:r>
            <a:r>
              <a:rPr lang="en-US" altLang="ru-RU" b="1" dirty="0">
                <a:solidFill>
                  <a:srgbClr val="00B050"/>
                </a:solidFill>
                <a:latin typeface="Monotype Corsiva" pitchFamily="66" charset="0"/>
              </a:rPr>
              <a:t>!</a:t>
            </a:r>
            <a:endParaRPr lang="ru-RU" altLang="ru-RU" b="1" dirty="0">
              <a:solidFill>
                <a:srgbClr val="00B050"/>
              </a:solidFill>
              <a:latin typeface="Monotype Corsiva" pitchFamily="66" charset="0"/>
            </a:endParaRPr>
          </a:p>
        </p:txBody>
      </p:sp>
      <p:pic>
        <p:nvPicPr>
          <p:cNvPr id="2050" name="Picture 2" descr="C:\Users\tsari\Desktop\Фа\IMG-20211015-WA000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2564904"/>
            <a:ext cx="4512501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0691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1268760"/>
            <a:ext cx="7408333" cy="5184576"/>
          </a:xfrm>
        </p:spPr>
        <p:txBody>
          <a:bodyPr>
            <a:noAutofit/>
          </a:bodyPr>
          <a:lstStyle/>
          <a:p>
            <a:r>
              <a:rPr lang="ru-RU" sz="1200" b="1" dirty="0"/>
              <a:t>● охрана и укрепление физического и психического здоровья детей, в том числе их эмоционального благополучия;</a:t>
            </a:r>
          </a:p>
          <a:p>
            <a:r>
              <a:rPr lang="ru-RU" sz="1200" b="1" dirty="0"/>
              <a:t>● обеспечение равных возможностей полноценного развития каждого ребёнка в период дошкольного детства независимо от места проживания, пола, нации, языка, социального статуса, психофизиологических особенностей (в том числе ограниченных возможностей здоровья);</a:t>
            </a:r>
          </a:p>
          <a:p>
            <a:r>
              <a:rPr lang="ru-RU" sz="1200" b="1" dirty="0"/>
              <a:t>● обеспечение преемственности основных образовательных программ дошкольного и начального общего образования;</a:t>
            </a:r>
          </a:p>
          <a:p>
            <a:r>
              <a:rPr lang="ru-RU" sz="1200" b="1" dirty="0"/>
              <a:t>● создание благоприятных условий развития детей в соответствии с их возрастными и индивидуальными особенностями и склонностями развития способностей и творческого потенциала каждого ребёнка как субъекта отношений с самим собой, другими детьми, взрослыми и миром;</a:t>
            </a:r>
          </a:p>
          <a:p>
            <a:r>
              <a:rPr lang="ru-RU" sz="1200" b="1" dirty="0"/>
              <a:t>● объединение обучения и воспитания в целостный образовательный процесс на основе духовно-нравственных и социокультурных ценностей и принятых в обществе правил и норм поведения в интересах человека, семьи, общества;</a:t>
            </a:r>
          </a:p>
          <a:p>
            <a:r>
              <a:rPr lang="ru-RU" sz="1200" b="1" dirty="0"/>
              <a:t>● формирование общей культуры личности воспитанников, развитие их социальных, нравственных, эстетических, интеллектуальных, физических качеств, инициативности, самостоятельности и ответственности ребёнка, формирования предпосылок учебной деятельности;</a:t>
            </a:r>
          </a:p>
          <a:p>
            <a:r>
              <a:rPr lang="ru-RU" sz="1200" b="1" dirty="0"/>
              <a:t>● обеспечение вариативности и разнообразия содержания образовательных программ и организационных форм уровня дошкольного образования, возможности формирования образовательных программ различной направленности с учётом образовательных потребностей и способностей воспитанников;</a:t>
            </a:r>
          </a:p>
          <a:p>
            <a:r>
              <a:rPr lang="ru-RU" sz="1200" b="1" dirty="0"/>
              <a:t>● формирование социокультурной среды, соответствующей возрастным, индивидуальным, психологическим  и физиологическим особенностям детей;</a:t>
            </a:r>
          </a:p>
          <a:p>
            <a:r>
              <a:rPr lang="ru-RU" sz="1200" b="1" dirty="0"/>
              <a:t>● обеспечение психолого-педагогической поддержки семьи и повышения компетентности родителей в вопросах развития и образования, охраны и укрепления здоровья детей;</a:t>
            </a:r>
          </a:p>
          <a:p>
            <a:r>
              <a:rPr lang="ru-RU" sz="1200" b="1" dirty="0"/>
              <a:t>● определение направлений для систематического межведомственного взаимодействия, а также взаимодействия педагогических и общественных объединений (в том числе сетевого).</a:t>
            </a:r>
          </a:p>
          <a:p>
            <a:endParaRPr lang="ru-RU" sz="1200" b="1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Monotype Corsiva" panose="03010101010201010101" pitchFamily="66" charset="0"/>
              </a:rPr>
              <a:t>Наши планы в новом учебном году: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97716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14900" y="692696"/>
            <a:ext cx="27363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ru-RU" b="1" dirty="0" err="1">
                <a:solidFill>
                  <a:srgbClr val="00B050"/>
                </a:solidFill>
                <a:latin typeface="Monotype Corsiva" pitchFamily="66" charset="0"/>
              </a:rPr>
              <a:t>Мы</a:t>
            </a:r>
            <a:r>
              <a:rPr lang="en-US" altLang="ru-RU" b="1" dirty="0">
                <a:solidFill>
                  <a:srgbClr val="00B050"/>
                </a:solidFill>
                <a:latin typeface="Monotype Corsiva" pitchFamily="66" charset="0"/>
              </a:rPr>
              <a:t> </a:t>
            </a:r>
            <a:r>
              <a:rPr lang="en-US" altLang="ru-RU" b="1" dirty="0" err="1">
                <a:solidFill>
                  <a:srgbClr val="00B050"/>
                </a:solidFill>
                <a:latin typeface="Monotype Corsiva" pitchFamily="66" charset="0"/>
              </a:rPr>
              <a:t>играем</a:t>
            </a:r>
            <a:r>
              <a:rPr lang="en-US" altLang="ru-RU" b="1" dirty="0">
                <a:solidFill>
                  <a:srgbClr val="00B050"/>
                </a:solidFill>
                <a:latin typeface="Monotype Corsiva" pitchFamily="66" charset="0"/>
              </a:rPr>
              <a:t> </a:t>
            </a:r>
            <a:r>
              <a:rPr lang="en-US" altLang="ru-RU" b="1" dirty="0" err="1">
                <a:solidFill>
                  <a:srgbClr val="00B050"/>
                </a:solidFill>
                <a:latin typeface="Monotype Corsiva" pitchFamily="66" charset="0"/>
              </a:rPr>
              <a:t>целый</a:t>
            </a:r>
            <a:r>
              <a:rPr lang="en-US" altLang="ru-RU" b="1" dirty="0">
                <a:solidFill>
                  <a:srgbClr val="00B050"/>
                </a:solidFill>
                <a:latin typeface="Monotype Corsiva" pitchFamily="66" charset="0"/>
              </a:rPr>
              <a:t> </a:t>
            </a:r>
            <a:r>
              <a:rPr lang="en-US" altLang="ru-RU" b="1" dirty="0" err="1">
                <a:solidFill>
                  <a:srgbClr val="00B050"/>
                </a:solidFill>
                <a:latin typeface="Monotype Corsiva" pitchFamily="66" charset="0"/>
              </a:rPr>
              <a:t>день</a:t>
            </a:r>
            <a:r>
              <a:rPr lang="en-US" altLang="ru-RU" b="1" dirty="0">
                <a:solidFill>
                  <a:srgbClr val="00B050"/>
                </a:solidFill>
                <a:latin typeface="Monotype Corsiva" pitchFamily="66" charset="0"/>
              </a:rPr>
              <a:t>,</a:t>
            </a:r>
            <a:endParaRPr lang="ru-RU" altLang="ru-RU" dirty="0">
              <a:solidFill>
                <a:srgbClr val="00B050"/>
              </a:solidFill>
              <a:latin typeface="Monotype Corsiva" pitchFamily="66" charset="0"/>
            </a:endParaRPr>
          </a:p>
          <a:p>
            <a:r>
              <a:rPr lang="en-US" altLang="ru-RU" b="1" dirty="0" err="1">
                <a:solidFill>
                  <a:srgbClr val="00B050"/>
                </a:solidFill>
                <a:latin typeface="Monotype Corsiva" pitchFamily="66" charset="0"/>
              </a:rPr>
              <a:t>Целый</a:t>
            </a:r>
            <a:r>
              <a:rPr lang="en-US" altLang="ru-RU" b="1" dirty="0">
                <a:solidFill>
                  <a:srgbClr val="00B050"/>
                </a:solidFill>
                <a:latin typeface="Monotype Corsiva" pitchFamily="66" charset="0"/>
              </a:rPr>
              <a:t> </a:t>
            </a:r>
            <a:r>
              <a:rPr lang="en-US" altLang="ru-RU" b="1" dirty="0" err="1">
                <a:solidFill>
                  <a:srgbClr val="00B050"/>
                </a:solidFill>
                <a:latin typeface="Monotype Corsiva" pitchFamily="66" charset="0"/>
              </a:rPr>
              <a:t>день</a:t>
            </a:r>
            <a:r>
              <a:rPr lang="en-US" altLang="ru-RU" b="1" dirty="0">
                <a:solidFill>
                  <a:srgbClr val="00B050"/>
                </a:solidFill>
                <a:latin typeface="Monotype Corsiva" pitchFamily="66" charset="0"/>
              </a:rPr>
              <a:t> </a:t>
            </a:r>
            <a:r>
              <a:rPr lang="en-US" altLang="ru-RU" b="1" dirty="0" err="1">
                <a:solidFill>
                  <a:srgbClr val="00B050"/>
                </a:solidFill>
                <a:latin typeface="Monotype Corsiva" pitchFamily="66" charset="0"/>
              </a:rPr>
              <a:t>играть</a:t>
            </a:r>
            <a:r>
              <a:rPr lang="en-US" altLang="ru-RU" b="1" dirty="0">
                <a:solidFill>
                  <a:srgbClr val="00B050"/>
                </a:solidFill>
                <a:latin typeface="Monotype Corsiva" pitchFamily="66" charset="0"/>
              </a:rPr>
              <a:t> </a:t>
            </a:r>
            <a:r>
              <a:rPr lang="en-US" altLang="ru-RU" b="1" dirty="0" err="1">
                <a:solidFill>
                  <a:srgbClr val="00B050"/>
                </a:solidFill>
                <a:latin typeface="Monotype Corsiva" pitchFamily="66" charset="0"/>
              </a:rPr>
              <a:t>не</a:t>
            </a:r>
            <a:r>
              <a:rPr lang="en-US" altLang="ru-RU" b="1" dirty="0">
                <a:solidFill>
                  <a:srgbClr val="00B050"/>
                </a:solidFill>
                <a:latin typeface="Monotype Corsiva" pitchFamily="66" charset="0"/>
              </a:rPr>
              <a:t> </a:t>
            </a:r>
            <a:r>
              <a:rPr lang="en-US" altLang="ru-RU" b="1" dirty="0" err="1">
                <a:solidFill>
                  <a:srgbClr val="00B050"/>
                </a:solidFill>
                <a:latin typeface="Monotype Corsiva" pitchFamily="66" charset="0"/>
              </a:rPr>
              <a:t>лень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644008" y="1833356"/>
            <a:ext cx="374441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b="1" dirty="0" smtClean="0">
                <a:solidFill>
                  <a:srgbClr val="00B050"/>
                </a:solidFill>
                <a:latin typeface="Monotype Corsiva" pitchFamily="66" charset="0"/>
              </a:rPr>
              <a:t>           </a:t>
            </a:r>
            <a:r>
              <a:rPr lang="en-US" altLang="ru-RU" b="1" dirty="0" err="1">
                <a:solidFill>
                  <a:srgbClr val="00B050"/>
                </a:solidFill>
                <a:latin typeface="Monotype Corsiva" pitchFamily="66" charset="0"/>
              </a:rPr>
              <a:t>Но</a:t>
            </a:r>
            <a:r>
              <a:rPr lang="en-US" altLang="ru-RU" b="1" dirty="0">
                <a:solidFill>
                  <a:srgbClr val="00B050"/>
                </a:solidFill>
                <a:latin typeface="Monotype Corsiva" pitchFamily="66" charset="0"/>
              </a:rPr>
              <a:t> </a:t>
            </a:r>
            <a:r>
              <a:rPr lang="en-US" altLang="ru-RU" b="1" dirty="0" err="1">
                <a:solidFill>
                  <a:srgbClr val="00B050"/>
                </a:solidFill>
                <a:latin typeface="Monotype Corsiva" pitchFamily="66" charset="0"/>
              </a:rPr>
              <a:t>можем</a:t>
            </a:r>
            <a:r>
              <a:rPr lang="en-US" altLang="ru-RU" b="1" dirty="0">
                <a:solidFill>
                  <a:srgbClr val="00B050"/>
                </a:solidFill>
                <a:latin typeface="Monotype Corsiva" pitchFamily="66" charset="0"/>
              </a:rPr>
              <a:t> </a:t>
            </a:r>
            <a:r>
              <a:rPr lang="en-US" altLang="ru-RU" b="1" dirty="0" err="1">
                <a:solidFill>
                  <a:srgbClr val="00B050"/>
                </a:solidFill>
                <a:latin typeface="Monotype Corsiva" pitchFamily="66" charset="0"/>
              </a:rPr>
              <a:t>мы</a:t>
            </a:r>
            <a:r>
              <a:rPr lang="en-US" altLang="ru-RU" b="1" dirty="0">
                <a:solidFill>
                  <a:srgbClr val="00B050"/>
                </a:solidFill>
                <a:latin typeface="Monotype Corsiva" pitchFamily="66" charset="0"/>
              </a:rPr>
              <a:t> </a:t>
            </a:r>
            <a:r>
              <a:rPr lang="en-US" altLang="ru-RU" b="1" dirty="0" err="1">
                <a:solidFill>
                  <a:srgbClr val="00B050"/>
                </a:solidFill>
                <a:latin typeface="Monotype Corsiva" pitchFamily="66" charset="0"/>
              </a:rPr>
              <a:t>читать</a:t>
            </a:r>
            <a:r>
              <a:rPr lang="en-US" altLang="ru-RU" b="1" dirty="0">
                <a:solidFill>
                  <a:srgbClr val="00B050"/>
                </a:solidFill>
                <a:latin typeface="Monotype Corsiva" pitchFamily="66" charset="0"/>
              </a:rPr>
              <a:t> и </a:t>
            </a:r>
            <a:r>
              <a:rPr lang="ru-RU" altLang="ru-RU" b="1" dirty="0">
                <a:solidFill>
                  <a:srgbClr val="00B050"/>
                </a:solidFill>
                <a:latin typeface="Monotype Corsiva" pitchFamily="66" charset="0"/>
              </a:rPr>
              <a:t>к</a:t>
            </a:r>
            <a:r>
              <a:rPr lang="en-US" altLang="ru-RU" b="1" dirty="0" err="1">
                <a:solidFill>
                  <a:srgbClr val="00B050"/>
                </a:solidFill>
                <a:latin typeface="Monotype Corsiva" pitchFamily="66" charset="0"/>
              </a:rPr>
              <a:t>нижки</a:t>
            </a:r>
            <a:r>
              <a:rPr lang="en-US" altLang="ru-RU" b="1" dirty="0">
                <a:solidFill>
                  <a:srgbClr val="00B050"/>
                </a:solidFill>
                <a:latin typeface="Monotype Corsiva" pitchFamily="66" charset="0"/>
              </a:rPr>
              <a:t>!</a:t>
            </a:r>
            <a:endParaRPr lang="ru-RU" altLang="ru-RU" dirty="0">
              <a:solidFill>
                <a:srgbClr val="00B050"/>
              </a:solidFill>
              <a:latin typeface="Monotype Corsiva" pitchFamily="66" charset="0"/>
            </a:endParaRPr>
          </a:p>
          <a:p>
            <a:endParaRPr lang="ru-RU" altLang="ru-RU" b="1" dirty="0">
              <a:solidFill>
                <a:srgbClr val="00B050"/>
              </a:solidFill>
              <a:latin typeface="Monotype Corsiva" pitchFamily="66" charset="0"/>
            </a:endParaRPr>
          </a:p>
          <a:p>
            <a:r>
              <a:rPr lang="ru-RU" altLang="ru-RU" b="1" dirty="0">
                <a:solidFill>
                  <a:srgbClr val="00B050"/>
                </a:solidFill>
                <a:latin typeface="Monotype Corsiva" pitchFamily="66" charset="0"/>
              </a:rPr>
              <a:t>		</a:t>
            </a:r>
            <a:r>
              <a:rPr lang="ru-RU" altLang="ru-RU" b="1" dirty="0" smtClean="0">
                <a:solidFill>
                  <a:srgbClr val="FF6600"/>
                </a:solidFill>
                <a:latin typeface="Monotype Corsiva" pitchFamily="66" charset="0"/>
              </a:rPr>
              <a:t>.</a:t>
            </a:r>
            <a:endParaRPr lang="tr-TR" altLang="ru-RU" b="1" dirty="0">
              <a:solidFill>
                <a:srgbClr val="FF6600"/>
              </a:solidFill>
              <a:latin typeface="Monotype Corsiva" pitchFamily="66" charset="0"/>
            </a:endParaRPr>
          </a:p>
        </p:txBody>
      </p:sp>
      <p:pic>
        <p:nvPicPr>
          <p:cNvPr id="1026" name="Picture 2" descr="C:\Users\tsari\Desktop\Фа\IMG-20211015-WA001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9874" y="2498054"/>
            <a:ext cx="2664296" cy="2666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tsari\Desktop\Фа\IMG-20211015-WA001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87"/>
          <a:stretch/>
        </p:blipFill>
        <p:spPr bwMode="auto">
          <a:xfrm>
            <a:off x="395536" y="1454809"/>
            <a:ext cx="2598475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tsari\Desktop\фатима фото\IMG-20211030-WA003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55575" y="4149080"/>
            <a:ext cx="2112234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tsari\Desktop\фатима фото\IMG-20211030-WA003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2227515"/>
            <a:ext cx="2280998" cy="3041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3221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980728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ru-RU" b="1" dirty="0" err="1">
                <a:solidFill>
                  <a:srgbClr val="00B050"/>
                </a:solidFill>
                <a:latin typeface="Monotype Corsiva" pitchFamily="66" charset="0"/>
              </a:rPr>
              <a:t>Группа</a:t>
            </a:r>
            <a:r>
              <a:rPr lang="en-US" altLang="ru-RU" b="1" dirty="0">
                <a:solidFill>
                  <a:srgbClr val="00B050"/>
                </a:solidFill>
                <a:latin typeface="Monotype Corsiva" pitchFamily="66" charset="0"/>
              </a:rPr>
              <a:t> </a:t>
            </a:r>
            <a:r>
              <a:rPr lang="en-US" altLang="ru-RU" b="1" dirty="0" err="1">
                <a:solidFill>
                  <a:srgbClr val="00B050"/>
                </a:solidFill>
                <a:latin typeface="Monotype Corsiva" pitchFamily="66" charset="0"/>
              </a:rPr>
              <a:t>наша</a:t>
            </a:r>
            <a:r>
              <a:rPr lang="en-US" altLang="ru-RU" b="1" dirty="0">
                <a:solidFill>
                  <a:srgbClr val="00B050"/>
                </a:solidFill>
                <a:latin typeface="Monotype Corsiva" pitchFamily="66" charset="0"/>
              </a:rPr>
              <a:t> – </a:t>
            </a:r>
            <a:r>
              <a:rPr lang="en-US" altLang="ru-RU" b="1" dirty="0" err="1">
                <a:solidFill>
                  <a:srgbClr val="00B050"/>
                </a:solidFill>
                <a:latin typeface="Monotype Corsiva" pitchFamily="66" charset="0"/>
              </a:rPr>
              <a:t>добрый</a:t>
            </a:r>
            <a:r>
              <a:rPr lang="en-US" altLang="ru-RU" b="1" dirty="0">
                <a:solidFill>
                  <a:srgbClr val="00B050"/>
                </a:solidFill>
                <a:latin typeface="Monotype Corsiva" pitchFamily="66" charset="0"/>
              </a:rPr>
              <a:t> </a:t>
            </a:r>
            <a:r>
              <a:rPr lang="en-US" altLang="ru-RU" b="1" dirty="0" err="1">
                <a:solidFill>
                  <a:srgbClr val="00B050"/>
                </a:solidFill>
                <a:latin typeface="Monotype Corsiva" pitchFamily="66" charset="0"/>
              </a:rPr>
              <a:t>дом</a:t>
            </a:r>
            <a:r>
              <a:rPr lang="en-US" altLang="ru-RU" b="1" dirty="0">
                <a:solidFill>
                  <a:srgbClr val="00B050"/>
                </a:solidFill>
                <a:latin typeface="Monotype Corsiva" pitchFamily="66" charset="0"/>
              </a:rPr>
              <a:t>,</a:t>
            </a:r>
            <a:endParaRPr lang="ru-RU" altLang="ru-RU" dirty="0">
              <a:solidFill>
                <a:srgbClr val="00B050"/>
              </a:solidFill>
              <a:latin typeface="Monotype Corsiva" pitchFamily="66" charset="0"/>
            </a:endParaRPr>
          </a:p>
          <a:p>
            <a:r>
              <a:rPr lang="en-US" altLang="ru-RU" b="1" dirty="0" err="1">
                <a:solidFill>
                  <a:srgbClr val="00B050"/>
                </a:solidFill>
                <a:latin typeface="Monotype Corsiva" pitchFamily="66" charset="0"/>
              </a:rPr>
              <a:t>Где</a:t>
            </a:r>
            <a:r>
              <a:rPr lang="en-US" altLang="ru-RU" b="1" dirty="0">
                <a:solidFill>
                  <a:srgbClr val="00B050"/>
                </a:solidFill>
                <a:latin typeface="Monotype Corsiva" pitchFamily="66" charset="0"/>
              </a:rPr>
              <a:t> </a:t>
            </a:r>
            <a:r>
              <a:rPr lang="en-US" altLang="ru-RU" b="1" dirty="0" err="1">
                <a:solidFill>
                  <a:srgbClr val="00B050"/>
                </a:solidFill>
                <a:latin typeface="Monotype Corsiva" pitchFamily="66" charset="0"/>
              </a:rPr>
              <a:t>мы</a:t>
            </a:r>
            <a:r>
              <a:rPr lang="en-US" altLang="ru-RU" b="1" dirty="0">
                <a:solidFill>
                  <a:srgbClr val="00B050"/>
                </a:solidFill>
                <a:latin typeface="Monotype Corsiva" pitchFamily="66" charset="0"/>
              </a:rPr>
              <a:t> </a:t>
            </a:r>
            <a:r>
              <a:rPr lang="en-US" altLang="ru-RU" b="1" dirty="0" err="1">
                <a:solidFill>
                  <a:srgbClr val="00B050"/>
                </a:solidFill>
                <a:latin typeface="Monotype Corsiva" pitchFamily="66" charset="0"/>
              </a:rPr>
              <a:t>дружно</a:t>
            </a:r>
            <a:r>
              <a:rPr lang="en-US" altLang="ru-RU" b="1" dirty="0">
                <a:solidFill>
                  <a:srgbClr val="00B050"/>
                </a:solidFill>
                <a:latin typeface="Monotype Corsiva" pitchFamily="66" charset="0"/>
              </a:rPr>
              <a:t> </a:t>
            </a:r>
            <a:r>
              <a:rPr lang="en-US" altLang="ru-RU" b="1" dirty="0" err="1">
                <a:solidFill>
                  <a:srgbClr val="00B050"/>
                </a:solidFill>
                <a:latin typeface="Monotype Corsiva" pitchFamily="66" charset="0"/>
              </a:rPr>
              <a:t>все</a:t>
            </a:r>
            <a:r>
              <a:rPr lang="en-US" altLang="ru-RU" b="1" dirty="0">
                <a:solidFill>
                  <a:srgbClr val="00B050"/>
                </a:solidFill>
                <a:latin typeface="Monotype Corsiva" pitchFamily="66" charset="0"/>
              </a:rPr>
              <a:t> </a:t>
            </a:r>
            <a:r>
              <a:rPr lang="en-US" altLang="ru-RU" b="1" dirty="0" err="1">
                <a:solidFill>
                  <a:srgbClr val="00B050"/>
                </a:solidFill>
                <a:latin typeface="Monotype Corsiva" pitchFamily="66" charset="0"/>
              </a:rPr>
              <a:t>живем</a:t>
            </a:r>
            <a:r>
              <a:rPr lang="en-US" altLang="ru-RU" b="1" dirty="0">
                <a:solidFill>
                  <a:srgbClr val="00B050"/>
                </a:solidFill>
                <a:latin typeface="Monotype Corsiva" pitchFamily="66" charset="0"/>
              </a:rPr>
              <a:t>. </a:t>
            </a:r>
            <a:endParaRPr lang="ru-RU" altLang="ru-RU" dirty="0">
              <a:solidFill>
                <a:srgbClr val="00B050"/>
              </a:solidFill>
              <a:latin typeface="Monotype Corsiva" pitchFamily="66" charset="0"/>
            </a:endParaRPr>
          </a:p>
          <a:p>
            <a:r>
              <a:rPr lang="en-US" altLang="ru-RU" b="1" dirty="0" err="1" smtClean="0">
                <a:solidFill>
                  <a:srgbClr val="00B050"/>
                </a:solidFill>
                <a:latin typeface="Monotype Corsiva" pitchFamily="66" charset="0"/>
              </a:rPr>
              <a:t>Все</a:t>
            </a:r>
            <a:r>
              <a:rPr lang="en-US" altLang="ru-RU" b="1" dirty="0" smtClean="0">
                <a:solidFill>
                  <a:srgbClr val="00B050"/>
                </a:solidFill>
                <a:latin typeface="Monotype Corsiva" pitchFamily="66" charset="0"/>
              </a:rPr>
              <a:t> </a:t>
            </a:r>
            <a:r>
              <a:rPr lang="en-US" altLang="ru-RU" b="1" dirty="0" err="1">
                <a:solidFill>
                  <a:srgbClr val="00B050"/>
                </a:solidFill>
                <a:latin typeface="Monotype Corsiva" pitchFamily="66" charset="0"/>
              </a:rPr>
              <a:t>мы</a:t>
            </a:r>
            <a:r>
              <a:rPr lang="en-US" altLang="ru-RU" b="1" dirty="0">
                <a:solidFill>
                  <a:srgbClr val="00B050"/>
                </a:solidFill>
                <a:latin typeface="Monotype Corsiva" pitchFamily="66" charset="0"/>
              </a:rPr>
              <a:t> </a:t>
            </a:r>
            <a:r>
              <a:rPr lang="en-US" altLang="ru-RU" b="1" dirty="0" err="1">
                <a:solidFill>
                  <a:srgbClr val="00B050"/>
                </a:solidFill>
                <a:latin typeface="Monotype Corsiva" pitchFamily="66" charset="0"/>
              </a:rPr>
              <a:t>очень</a:t>
            </a:r>
            <a:r>
              <a:rPr lang="en-US" altLang="ru-RU" b="1" dirty="0">
                <a:solidFill>
                  <a:srgbClr val="00B050"/>
                </a:solidFill>
                <a:latin typeface="Monotype Corsiva" pitchFamily="66" charset="0"/>
              </a:rPr>
              <a:t> </a:t>
            </a:r>
            <a:r>
              <a:rPr lang="en-US" altLang="ru-RU" b="1" dirty="0" err="1">
                <a:solidFill>
                  <a:srgbClr val="00B050"/>
                </a:solidFill>
                <a:latin typeface="Monotype Corsiva" pitchFamily="66" charset="0"/>
              </a:rPr>
              <a:t>разные</a:t>
            </a:r>
            <a:r>
              <a:rPr lang="en-US" altLang="ru-RU" b="1" dirty="0">
                <a:solidFill>
                  <a:srgbClr val="00B050"/>
                </a:solidFill>
                <a:latin typeface="Monotype Corsiva" pitchFamily="66" charset="0"/>
              </a:rPr>
              <a:t>,</a:t>
            </a:r>
            <a:endParaRPr lang="ru-RU" altLang="ru-RU" dirty="0">
              <a:solidFill>
                <a:srgbClr val="00B050"/>
              </a:solidFill>
              <a:latin typeface="Monotype Corsiva" pitchFamily="66" charset="0"/>
            </a:endParaRPr>
          </a:p>
          <a:p>
            <a:r>
              <a:rPr lang="en-US" altLang="ru-RU" b="1" dirty="0" err="1" smtClean="0">
                <a:solidFill>
                  <a:srgbClr val="00B050"/>
                </a:solidFill>
                <a:latin typeface="Monotype Corsiva" pitchFamily="66" charset="0"/>
              </a:rPr>
              <a:t>Все</a:t>
            </a:r>
            <a:r>
              <a:rPr lang="en-US" altLang="ru-RU" b="1" dirty="0" smtClean="0">
                <a:solidFill>
                  <a:srgbClr val="00B050"/>
                </a:solidFill>
                <a:latin typeface="Monotype Corsiva" pitchFamily="66" charset="0"/>
              </a:rPr>
              <a:t> </a:t>
            </a:r>
            <a:r>
              <a:rPr lang="en-US" altLang="ru-RU" b="1" dirty="0" err="1">
                <a:solidFill>
                  <a:srgbClr val="00B050"/>
                </a:solidFill>
                <a:latin typeface="Monotype Corsiva" pitchFamily="66" charset="0"/>
              </a:rPr>
              <a:t>мы</a:t>
            </a:r>
            <a:r>
              <a:rPr lang="en-US" altLang="ru-RU" b="1" dirty="0">
                <a:solidFill>
                  <a:srgbClr val="00B050"/>
                </a:solidFill>
                <a:latin typeface="Monotype Corsiva" pitchFamily="66" charset="0"/>
              </a:rPr>
              <a:t> </a:t>
            </a:r>
            <a:r>
              <a:rPr lang="en-US" altLang="ru-RU" b="1" dirty="0" err="1">
                <a:solidFill>
                  <a:srgbClr val="00B050"/>
                </a:solidFill>
                <a:latin typeface="Monotype Corsiva" pitchFamily="66" charset="0"/>
              </a:rPr>
              <a:t>очень</a:t>
            </a:r>
            <a:r>
              <a:rPr lang="en-US" altLang="ru-RU" b="1" dirty="0">
                <a:solidFill>
                  <a:srgbClr val="00B050"/>
                </a:solidFill>
                <a:latin typeface="Monotype Corsiva" pitchFamily="66" charset="0"/>
              </a:rPr>
              <a:t> </a:t>
            </a:r>
            <a:r>
              <a:rPr lang="en-US" altLang="ru-RU" b="1" dirty="0" err="1">
                <a:solidFill>
                  <a:srgbClr val="00B050"/>
                </a:solidFill>
                <a:latin typeface="Monotype Corsiva" pitchFamily="66" charset="0"/>
              </a:rPr>
              <a:t>классные</a:t>
            </a:r>
            <a:r>
              <a:rPr lang="en-US" altLang="ru-RU" b="1" dirty="0">
                <a:solidFill>
                  <a:srgbClr val="00B050"/>
                </a:solidFill>
                <a:latin typeface="Monotype Corsiva" pitchFamily="66" charset="0"/>
              </a:rPr>
              <a:t>!</a:t>
            </a:r>
            <a:endParaRPr lang="ru-RU" altLang="ru-RU" dirty="0">
              <a:solidFill>
                <a:srgbClr val="00B050"/>
              </a:solidFill>
              <a:latin typeface="Monotype Corsiva" pitchFamily="66" charset="0"/>
            </a:endParaRPr>
          </a:p>
          <a:p>
            <a:r>
              <a:rPr lang="en-US" altLang="ru-RU" b="1" dirty="0" err="1" smtClean="0">
                <a:solidFill>
                  <a:srgbClr val="00B050"/>
                </a:solidFill>
                <a:latin typeface="Monotype Corsiva" pitchFamily="66" charset="0"/>
              </a:rPr>
              <a:t>Приходите</a:t>
            </a:r>
            <a:r>
              <a:rPr lang="en-US" altLang="ru-RU" b="1" dirty="0" smtClean="0">
                <a:solidFill>
                  <a:srgbClr val="00B050"/>
                </a:solidFill>
                <a:latin typeface="Monotype Corsiva" pitchFamily="66" charset="0"/>
              </a:rPr>
              <a:t> </a:t>
            </a:r>
            <a:r>
              <a:rPr lang="en-US" altLang="ru-RU" b="1" dirty="0">
                <a:solidFill>
                  <a:srgbClr val="00B050"/>
                </a:solidFill>
                <a:latin typeface="Monotype Corsiva" pitchFamily="66" charset="0"/>
              </a:rPr>
              <a:t>к </a:t>
            </a:r>
            <a:r>
              <a:rPr lang="en-US" altLang="ru-RU" b="1" dirty="0" err="1">
                <a:solidFill>
                  <a:srgbClr val="00B050"/>
                </a:solidFill>
                <a:latin typeface="Monotype Corsiva" pitchFamily="66" charset="0"/>
              </a:rPr>
              <a:t>нам</a:t>
            </a:r>
            <a:r>
              <a:rPr lang="en-US" altLang="ru-RU" b="1" dirty="0">
                <a:solidFill>
                  <a:srgbClr val="00B050"/>
                </a:solidFill>
                <a:latin typeface="Monotype Corsiva" pitchFamily="66" charset="0"/>
              </a:rPr>
              <a:t> </a:t>
            </a:r>
            <a:r>
              <a:rPr lang="en-US" altLang="ru-RU" b="1" dirty="0" err="1">
                <a:solidFill>
                  <a:srgbClr val="00B050"/>
                </a:solidFill>
                <a:latin typeface="Monotype Corsiva" pitchFamily="66" charset="0"/>
              </a:rPr>
              <a:t>друзья</a:t>
            </a:r>
            <a:r>
              <a:rPr lang="en-US" altLang="ru-RU" b="1" dirty="0">
                <a:solidFill>
                  <a:srgbClr val="00B050"/>
                </a:solidFill>
                <a:latin typeface="Monotype Corsiva" pitchFamily="66" charset="0"/>
              </a:rPr>
              <a:t> –</a:t>
            </a:r>
            <a:endParaRPr lang="ru-RU" altLang="ru-RU" dirty="0">
              <a:solidFill>
                <a:srgbClr val="00B050"/>
              </a:solidFill>
              <a:latin typeface="Monotype Corsiva" pitchFamily="66" charset="0"/>
            </a:endParaRPr>
          </a:p>
          <a:p>
            <a:r>
              <a:rPr lang="en-US" altLang="ru-RU" b="1" dirty="0" err="1" smtClean="0">
                <a:solidFill>
                  <a:srgbClr val="00B050"/>
                </a:solidFill>
                <a:latin typeface="Monotype Corsiva" pitchFamily="66" charset="0"/>
              </a:rPr>
              <a:t>Будем</a:t>
            </a:r>
            <a:r>
              <a:rPr lang="en-US" altLang="ru-RU" b="1" dirty="0" smtClean="0">
                <a:solidFill>
                  <a:srgbClr val="00B050"/>
                </a:solidFill>
                <a:latin typeface="Monotype Corsiva" pitchFamily="66" charset="0"/>
              </a:rPr>
              <a:t> </a:t>
            </a:r>
            <a:r>
              <a:rPr lang="en-US" altLang="ru-RU" b="1" dirty="0" err="1">
                <a:solidFill>
                  <a:srgbClr val="00B050"/>
                </a:solidFill>
                <a:latin typeface="Monotype Corsiva" pitchFamily="66" charset="0"/>
              </a:rPr>
              <a:t>рады</a:t>
            </a:r>
            <a:r>
              <a:rPr lang="en-US" altLang="ru-RU" b="1" dirty="0">
                <a:solidFill>
                  <a:srgbClr val="00B050"/>
                </a:solidFill>
                <a:latin typeface="Monotype Corsiva" pitchFamily="66" charset="0"/>
              </a:rPr>
              <a:t> </a:t>
            </a:r>
            <a:r>
              <a:rPr lang="en-US" altLang="ru-RU" b="1" dirty="0" err="1">
                <a:solidFill>
                  <a:srgbClr val="00B050"/>
                </a:solidFill>
                <a:latin typeface="Monotype Corsiva" pitchFamily="66" charset="0"/>
              </a:rPr>
              <a:t>вам</a:t>
            </a:r>
            <a:r>
              <a:rPr lang="en-US" altLang="ru-RU" b="1" dirty="0">
                <a:solidFill>
                  <a:srgbClr val="00B050"/>
                </a:solidFill>
                <a:latin typeface="Monotype Corsiva" pitchFamily="66" charset="0"/>
              </a:rPr>
              <a:t> </a:t>
            </a:r>
            <a:r>
              <a:rPr lang="en-US" altLang="ru-RU" b="1" dirty="0" err="1">
                <a:solidFill>
                  <a:srgbClr val="00B050"/>
                </a:solidFill>
                <a:latin typeface="Monotype Corsiva" pitchFamily="66" charset="0"/>
              </a:rPr>
              <a:t>всегда</a:t>
            </a:r>
            <a:r>
              <a:rPr lang="ru-RU" altLang="ru-RU" b="1" dirty="0">
                <a:solidFill>
                  <a:srgbClr val="00B050"/>
                </a:solidFill>
                <a:latin typeface="Monotype Corsiva" pitchFamily="66" charset="0"/>
              </a:rPr>
              <a:t>!</a:t>
            </a:r>
            <a:endParaRPr lang="ru-RU" altLang="ru-RU" dirty="0">
              <a:solidFill>
                <a:srgbClr val="00B050"/>
              </a:solidFill>
              <a:latin typeface="Monotype Corsiva" pitchFamily="66" charset="0"/>
            </a:endParaRPr>
          </a:p>
        </p:txBody>
      </p:sp>
      <p:pic>
        <p:nvPicPr>
          <p:cNvPr id="2050" name="Picture 2" descr="C:\Users\tsari\Desktop\IMG-20211030-WA000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780928"/>
            <a:ext cx="3936438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tsari\Desktop\IMG-20211030-WA001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7863" y="764704"/>
            <a:ext cx="2798240" cy="2842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tsari\Desktop\IMG-20211030-WA001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4100296"/>
            <a:ext cx="2880319" cy="2160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9244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192</TotalTime>
  <Words>355</Words>
  <Application>Microsoft Office PowerPoint</Application>
  <PresentationFormat>Экран (4:3)</PresentationFormat>
  <Paragraphs>68</Paragraphs>
  <Slides>9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1" baseType="lpstr">
      <vt:lpstr>Волна</vt:lpstr>
      <vt:lpstr>Microsoft Word Document</vt:lpstr>
      <vt:lpstr>Муниципальное казённое дошкольное образовательное учреждение детский сад №8 «Улыбка» с.Советское</vt:lpstr>
      <vt:lpstr>В нашей группе «Зайчики» 14 мальчиков и 7 девочек</vt:lpstr>
      <vt:lpstr>        Особенности детей 4-5 летнего возраста  </vt:lpstr>
      <vt:lpstr>Наша эмблема:</vt:lpstr>
      <vt:lpstr>Наш девиз </vt:lpstr>
      <vt:lpstr>Презентация PowerPoint</vt:lpstr>
      <vt:lpstr>Наши планы в новом учебном году: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казённое дошкольное образовательное учреждение детский сад №8 «Улыбка» с.Советское</dc:title>
  <dc:creator>ИНАЛ ЦАРИКАЕВ</dc:creator>
  <cp:lastModifiedBy>ИНАЛ ЦАРИКАЕВ</cp:lastModifiedBy>
  <cp:revision>15</cp:revision>
  <dcterms:created xsi:type="dcterms:W3CDTF">2021-10-29T16:34:14Z</dcterms:created>
  <dcterms:modified xsi:type="dcterms:W3CDTF">2021-10-30T10:29:12Z</dcterms:modified>
</cp:coreProperties>
</file>