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4CF451-8FC6-4625-B636-2FD5A5E5EB13}" type="datetimeFigureOut">
              <a:rPr lang="ru-RU" smtClean="0"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DCC182-28E0-4ED4-80B9-1B38781727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15212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казённое дошкольное образовательное учреждение детский сад №8 «Улыбка» </a:t>
            </a:r>
            <a:r>
              <a:rPr lang="ru-RU" sz="1800" dirty="0" err="1" smtClean="0"/>
              <a:t>с.Советское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3204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Средняя группа «Зайчики»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B050"/>
                </a:solidFill>
              </a:rPr>
              <a:t>Визитная карточка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054225"/>
            <a:ext cx="3750000" cy="281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350696" cy="8640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нашей группе «Зайчики»</a:t>
            </a:r>
            <a:br>
              <a:rPr lang="ru-RU" sz="2400" dirty="0" smtClean="0"/>
            </a:br>
            <a:r>
              <a:rPr lang="ru-RU" sz="2400" dirty="0" smtClean="0"/>
              <a:t>14 мальчиков и 7 девочек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352928" cy="50405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</a:t>
            </a:r>
            <a:r>
              <a:rPr lang="ru-RU" dirty="0" smtClean="0"/>
              <a:t>С </a:t>
            </a:r>
            <a:r>
              <a:rPr lang="ru-RU" dirty="0" smtClean="0"/>
              <a:t>ними работают</a:t>
            </a:r>
            <a:r>
              <a:rPr lang="ru-RU" dirty="0" smtClean="0"/>
              <a:t>:</a:t>
            </a:r>
          </a:p>
          <a:p>
            <a:pPr algn="l"/>
            <a:r>
              <a:rPr lang="ru-RU" sz="1600" dirty="0" smtClean="0"/>
              <a:t>Воспитатели</a:t>
            </a:r>
            <a:r>
              <a:rPr lang="ru-RU" sz="1600" dirty="0" smtClean="0"/>
              <a:t>: </a:t>
            </a:r>
            <a:r>
              <a:rPr lang="ru-RU" sz="1600" dirty="0" err="1" smtClean="0"/>
              <a:t>Суанова</a:t>
            </a:r>
            <a:r>
              <a:rPr lang="ru-RU" sz="1600" dirty="0" smtClean="0"/>
              <a:t> Фатима </a:t>
            </a:r>
            <a:r>
              <a:rPr lang="ru-RU" sz="1600" dirty="0" smtClean="0"/>
              <a:t>Андреевна              </a:t>
            </a:r>
            <a:r>
              <a:rPr lang="ru-RU" sz="1600" dirty="0" err="1" smtClean="0"/>
              <a:t>Макоева</a:t>
            </a:r>
            <a:r>
              <a:rPr lang="ru-RU" sz="1600" dirty="0" smtClean="0"/>
              <a:t> </a:t>
            </a:r>
            <a:r>
              <a:rPr lang="ru-RU" sz="1600" dirty="0"/>
              <a:t>Регина Руслановна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                          </a:t>
            </a:r>
            <a:r>
              <a:rPr lang="ru-RU" dirty="0" smtClean="0"/>
              <a:t> 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Помощники </a:t>
            </a:r>
            <a:r>
              <a:rPr lang="ru-RU" dirty="0" smtClean="0"/>
              <a:t>воспитателя: </a:t>
            </a:r>
            <a:endParaRPr lang="ru-RU" dirty="0" smtClean="0"/>
          </a:p>
          <a:p>
            <a:pPr algn="l"/>
            <a:r>
              <a:rPr lang="ru-RU" dirty="0" smtClean="0"/>
              <a:t>    </a:t>
            </a:r>
            <a:r>
              <a:rPr lang="ru-RU" dirty="0" err="1" smtClean="0"/>
              <a:t>Пинова</a:t>
            </a:r>
            <a:r>
              <a:rPr lang="ru-RU" dirty="0" smtClean="0"/>
              <a:t> </a:t>
            </a:r>
            <a:r>
              <a:rPr lang="ru-RU" dirty="0" smtClean="0"/>
              <a:t>Индира </a:t>
            </a:r>
            <a:r>
              <a:rPr lang="ru-RU" dirty="0" smtClean="0"/>
              <a:t>Сергеевна                     </a:t>
            </a:r>
            <a:r>
              <a:rPr lang="ru-RU" dirty="0" err="1" smtClean="0"/>
              <a:t>Гобеева</a:t>
            </a:r>
            <a:r>
              <a:rPr lang="ru-RU" dirty="0" smtClean="0"/>
              <a:t> Регина </a:t>
            </a:r>
            <a:r>
              <a:rPr lang="ru-RU" dirty="0" err="1" smtClean="0"/>
              <a:t>Казбековна</a:t>
            </a:r>
            <a:endParaRPr lang="ru-RU" dirty="0"/>
          </a:p>
        </p:txBody>
      </p:sp>
      <p:pic>
        <p:nvPicPr>
          <p:cNvPr id="4" name="Рисунок 3" descr="C:\Users\tsari\Desktop\IMG-20211030-WA0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839" b="8871"/>
          <a:stretch/>
        </p:blipFill>
        <p:spPr bwMode="auto">
          <a:xfrm>
            <a:off x="1763688" y="1916832"/>
            <a:ext cx="172819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tsari\Desktop\IMG-20211030-WA0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4"/>
          <a:stretch/>
        </p:blipFill>
        <p:spPr bwMode="auto">
          <a:xfrm>
            <a:off x="1403648" y="4450940"/>
            <a:ext cx="1512168" cy="1915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tsari\Desktop\IMG-20211030-WA00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0" r="-4001"/>
          <a:stretch/>
        </p:blipFill>
        <p:spPr bwMode="auto">
          <a:xfrm>
            <a:off x="5436096" y="4410591"/>
            <a:ext cx="1296144" cy="189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tsari\Desktop\IMG-20211030-WA003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8" r="-521" b="16076"/>
          <a:stretch/>
        </p:blipFill>
        <p:spPr bwMode="auto">
          <a:xfrm>
            <a:off x="5220072" y="1898624"/>
            <a:ext cx="1613158" cy="1746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50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77281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Особенности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детей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4-5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летнего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возраста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280920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67544" y="1312341"/>
            <a:ext cx="1800200" cy="8205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Внимание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55776" y="1196753"/>
            <a:ext cx="1872208" cy="792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Речь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0" y="1196753"/>
            <a:ext cx="194421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Восприятие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732240" y="1312342"/>
            <a:ext cx="2016224" cy="8205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Память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04864"/>
            <a:ext cx="1872208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Устойчивость внимания увеличивается. Ребенок способен сосредоточить свою деятельность в течение 15-20 минут. При выполнение некоторых действий он может удержать в памяти несложное условие (инструкцию). Для развития этого навыка ребенку нужно научиться больше рассуждать вслух при выполнении задания. Тогда длительность удержания внимания будет расти.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2204864"/>
            <a:ext cx="1800200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</a:t>
            </a:r>
            <a:r>
              <a:rPr lang="ru-RU" sz="1200" dirty="0" smtClean="0"/>
              <a:t>течение </a:t>
            </a:r>
            <a:r>
              <a:rPr lang="ru-RU" sz="1200" b="1" dirty="0" smtClean="0"/>
              <a:t>4-5 лет </a:t>
            </a:r>
            <a:r>
              <a:rPr lang="ru-RU" sz="1200" dirty="0" smtClean="0"/>
              <a:t>происходит активное развитие речевых </a:t>
            </a:r>
            <a:r>
              <a:rPr lang="ru-RU" sz="1200" b="1" dirty="0" smtClean="0"/>
              <a:t>способностей</a:t>
            </a:r>
            <a:r>
              <a:rPr lang="ru-RU" sz="1200" dirty="0" smtClean="0"/>
              <a:t>. Значительно улучшается звукопроизношение, активно растет словарный запас, достигая примерно двух тысяч слов и больше. Речевые </a:t>
            </a:r>
            <a:r>
              <a:rPr lang="ru-RU" sz="1200" b="1" dirty="0" smtClean="0"/>
              <a:t>возрастные особенности детей</a:t>
            </a:r>
            <a:r>
              <a:rPr lang="ru-RU" sz="1200" dirty="0" smtClean="0"/>
              <a:t> 4–5 лет позволяют более четко выражать свои мысли и полноценно общаться с ровесниками.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204864"/>
            <a:ext cx="1944216" cy="4104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В этом возрасте ребенок активно развивает способность восприятия и познания свойств предметов: измерение, сравнение путем наложения и прикладывания предметов друг к другу. Также продолжается исследование формы, цвета и величины предметов. А также вводятся такие категории как время (время суток, времена года), пространство (верх, низ, далеко, близко),  вкус, запах, звук и качество поверхности. Формируется представление об основных геометрических фигурах (круг, квадрат, прямоугольник, овал, многоугольник</a:t>
            </a:r>
            <a:r>
              <a:rPr lang="ru-RU" sz="1050" dirty="0"/>
              <a:t>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2204864"/>
            <a:ext cx="1944216" cy="4032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Сначала у ребенка этого возраста развиваются навыки произвольного припоминания. То есть ребенок может целенаправленно припомнить картину произошедшего без точных деталей и временных ограничений. Далее развивается способность преднамеренного запоминания, и эта возможность у ребенка усиливается при ясности и эмоциональной мотивации действия, например запоминание необходимого набора игрушек для игры или «поделка – подарок маме». Важно при заучивании какого-либо материала чтобы ребенок понимал смысл данного материала.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369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Наша эмблема: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816115"/>
              </p:ext>
            </p:extLst>
          </p:nvPr>
        </p:nvGraphicFramePr>
        <p:xfrm>
          <a:off x="1547664" y="1628800"/>
          <a:ext cx="6377982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окумент" r:id="rId3" imgW="5946213" imgH="2752969" progId="Word.Document.12">
                  <p:embed/>
                </p:oleObj>
              </mc:Choice>
              <mc:Fallback>
                <p:oleObj name="Документ" r:id="rId3" imgW="5946213" imgH="2752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1628800"/>
                        <a:ext cx="6377982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4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0"/>
            <a:ext cx="7812856" cy="4497363"/>
          </a:xfrm>
        </p:spPr>
        <p:txBody>
          <a:bodyPr/>
          <a:lstStyle/>
          <a:p>
            <a:pPr marL="0" indent="0">
              <a:buNone/>
            </a:pP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Мы солнечные зайчики,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Шустрее всех зайчат,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Мы, девочки и мальчики,</a:t>
            </a:r>
          </a:p>
          <a:p>
            <a:pPr marL="0" indent="0">
              <a:buNone/>
            </a:pP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Все ходим в детский сад!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Все девочки и </a:t>
            </a:r>
            <a:r>
              <a:rPr lang="ru-RU" altLang="ru-RU" b="1" dirty="0" smtClean="0">
                <a:solidFill>
                  <a:srgbClr val="FF6600"/>
                </a:solidFill>
                <a:latin typeface="Monotype Corsiva" pitchFamily="66" charset="0"/>
              </a:rPr>
              <a:t>мальчики,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6600"/>
                </a:solidFill>
                <a:latin typeface="Monotype Corsiva" pitchFamily="66" charset="0"/>
              </a:rPr>
              <a:t>Как солнечные зайчики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6600"/>
                </a:solidFill>
                <a:latin typeface="Monotype Corsiva" pitchFamily="66" charset="0"/>
              </a:rPr>
              <a:t>Любят </a:t>
            </a: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прыгать и играть, </a:t>
            </a:r>
          </a:p>
          <a:p>
            <a:pPr marL="0" indent="0">
              <a:buNone/>
            </a:pPr>
            <a:r>
              <a:rPr lang="ru-RU" altLang="ru-RU" b="1" dirty="0" smtClean="0">
                <a:solidFill>
                  <a:srgbClr val="FF6600"/>
                </a:solidFill>
                <a:latin typeface="Monotype Corsiva" pitchFamily="66" charset="0"/>
              </a:rPr>
              <a:t>Мир </a:t>
            </a:r>
            <a:r>
              <a:rPr lang="ru-RU" altLang="ru-RU" b="1" dirty="0">
                <a:solidFill>
                  <a:srgbClr val="FF6600"/>
                </a:solidFill>
                <a:latin typeface="Monotype Corsiva" pitchFamily="66" charset="0"/>
              </a:rPr>
              <a:t>чудесный узнавать.</a:t>
            </a:r>
            <a:endParaRPr lang="tr-TR" altLang="ru-RU" b="1" dirty="0">
              <a:solidFill>
                <a:srgbClr val="FF6600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958" y="2132856"/>
            <a:ext cx="3528392" cy="306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ы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учимся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думать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, </a:t>
            </a:r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                                считать 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и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читать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,</a:t>
            </a:r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</a:p>
          <a:p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                              В 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группе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нам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некогда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altLang="ru-RU" b="1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                                      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всем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унывать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!</a:t>
            </a:r>
            <a:endParaRPr lang="ru-RU" altLang="ru-RU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tsari\Desktop\Фа\IMG-20211015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5184576"/>
          </a:xfrm>
        </p:spPr>
        <p:txBody>
          <a:bodyPr>
            <a:noAutofit/>
          </a:bodyPr>
          <a:lstStyle/>
          <a:p>
            <a:r>
              <a:rPr lang="ru-RU" sz="1200" b="1" dirty="0"/>
              <a:t>● охрана и укрепление физического и психического здоровья детей, в том числе их эмоционального благополучия;</a:t>
            </a:r>
          </a:p>
          <a:p>
            <a:r>
              <a:rPr lang="ru-RU" sz="1200" b="1" dirty="0"/>
              <a:t>● обеспечение равных возможностей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особенностей (в том числе ограниченных возможностей здоровья);</a:t>
            </a:r>
          </a:p>
          <a:p>
            <a:r>
              <a:rPr lang="ru-RU" sz="1200" b="1" dirty="0"/>
              <a:t>● обеспечение преемственности основных образовательных программ дошкольного и начального общего образования;</a:t>
            </a:r>
          </a:p>
          <a:p>
            <a:r>
              <a:rPr lang="ru-RU" sz="1200" b="1" dirty="0"/>
              <a:t>● создание благоприятных условий развития детей в соответствии с их возрастными и индивидуальными особенностями и склонностями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r>
              <a:rPr lang="ru-RU" sz="1200" b="1" dirty="0"/>
              <a:t>● 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1200" b="1" dirty="0"/>
              <a:t>● формирование общей культуры личности воспитанников,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r>
              <a:rPr lang="ru-RU" sz="1200" b="1" dirty="0"/>
              <a:t>● обеспечение вариативности и разнообразия содержания образовательных программ и организационных форм уровня дошкольного образования, возможности формирования образовательных программ различной направленности с учётом образовательных потребностей и способностей воспитанников;</a:t>
            </a:r>
          </a:p>
          <a:p>
            <a:r>
              <a:rPr lang="ru-RU" sz="1200" b="1" dirty="0"/>
              <a:t>● формирование социокультурной среды, соответствующей возрастным, индивидуальным, психологическим  и физиологическим особенностям детей;</a:t>
            </a:r>
          </a:p>
          <a:p>
            <a:r>
              <a:rPr lang="ru-RU" sz="1200" b="1" dirty="0"/>
              <a:t>● обеспечение психолого-педагогической поддержки семьи и повышения компетентности родителей в вопросах развития и образования, охраны и укрепления здоровья детей;</a:t>
            </a:r>
          </a:p>
          <a:p>
            <a:r>
              <a:rPr lang="ru-RU" sz="1200" b="1" dirty="0"/>
              <a:t>● определение направлений для систематического межведомственного взаимодействия, а также взаимодействия педагогических и общественных объединений (в том числе сетевого).</a:t>
            </a:r>
          </a:p>
          <a:p>
            <a:endParaRPr lang="ru-RU" sz="1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onotype Corsiva" panose="03010101010201010101" pitchFamily="66" charset="0"/>
              </a:rPr>
              <a:t>Наши планы в новом учебном году: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71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900" y="69269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играем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целый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день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Целый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день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играть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лень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83335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B050"/>
                </a:solidFill>
                <a:latin typeface="Monotype Corsiva" pitchFamily="66" charset="0"/>
              </a:rPr>
              <a:t>          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Но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можем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читать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и </a:t>
            </a:r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к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нижки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!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altLang="ru-RU" b="1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		</a:t>
            </a:r>
            <a:r>
              <a:rPr lang="ru-RU" altLang="ru-RU" b="1" dirty="0" smtClean="0">
                <a:solidFill>
                  <a:srgbClr val="FF6600"/>
                </a:solidFill>
                <a:latin typeface="Monotype Corsiva" pitchFamily="66" charset="0"/>
              </a:rPr>
              <a:t>.</a:t>
            </a:r>
            <a:endParaRPr lang="tr-TR" altLang="ru-RU" b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tsari\Desktop\Фа\IMG-20211015-WA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4" y="2498054"/>
            <a:ext cx="2664296" cy="266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sari\Desktop\Фа\IMG-20211015-WA0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7"/>
          <a:stretch/>
        </p:blipFill>
        <p:spPr bwMode="auto">
          <a:xfrm>
            <a:off x="395536" y="1454809"/>
            <a:ext cx="25984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sari\Desktop\фатима фото\IMG-20211030-WA00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5" y="4149080"/>
            <a:ext cx="211223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sari\Desktop\фатима фото\IMG-20211030-WA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7515"/>
            <a:ext cx="2280998" cy="304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Группа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наша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–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добрый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дом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Где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дружно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все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живем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. 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Все</a:t>
            </a:r>
            <a:r>
              <a:rPr lang="en-US" altLang="ru-RU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очень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разные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,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Все</a:t>
            </a:r>
            <a:r>
              <a:rPr lang="en-US" altLang="ru-RU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мы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очень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классные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!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Приходите</a:t>
            </a:r>
            <a:r>
              <a:rPr lang="en-US" altLang="ru-RU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к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нам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друзья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–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en-US" altLang="ru-RU" b="1" dirty="0" err="1" smtClean="0">
                <a:solidFill>
                  <a:srgbClr val="00B050"/>
                </a:solidFill>
                <a:latin typeface="Monotype Corsiva" pitchFamily="66" charset="0"/>
              </a:rPr>
              <a:t>Будем</a:t>
            </a:r>
            <a:r>
              <a:rPr lang="en-US" altLang="ru-RU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рады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вам</a:t>
            </a:r>
            <a:r>
              <a:rPr lang="en-US" altLang="ru-RU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en-US" altLang="ru-RU" b="1" dirty="0" err="1">
                <a:solidFill>
                  <a:srgbClr val="00B050"/>
                </a:solidFill>
                <a:latin typeface="Monotype Corsiva" pitchFamily="66" charset="0"/>
              </a:rPr>
              <a:t>всегда</a:t>
            </a:r>
            <a:r>
              <a:rPr lang="ru-RU" altLang="ru-RU" b="1" dirty="0">
                <a:solidFill>
                  <a:srgbClr val="00B050"/>
                </a:solidFill>
                <a:latin typeface="Monotype Corsiva" pitchFamily="66" charset="0"/>
              </a:rPr>
              <a:t>!</a:t>
            </a:r>
            <a:endParaRPr lang="ru-RU" altLang="ru-RU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tsari\Desktop\IMG-20211030-WA0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39364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sari\Desktop\IMG-20211030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63" y="764704"/>
            <a:ext cx="2798240" cy="284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sari\Desktop\IMG-20211030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00296"/>
            <a:ext cx="288031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24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192</TotalTime>
  <Words>355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Волна</vt:lpstr>
      <vt:lpstr>Microsoft Word Document</vt:lpstr>
      <vt:lpstr>Муниципальное казённое дошкольное образовательное учреждение детский сад №8 «Улыбка» с.Советское</vt:lpstr>
      <vt:lpstr>В нашей группе «Зайчики» 14 мальчиков и 7 девочек</vt:lpstr>
      <vt:lpstr>        Особенности детей 4-5 летнего возраста  </vt:lpstr>
      <vt:lpstr>Наша эмблема:</vt:lpstr>
      <vt:lpstr>Наш девиз </vt:lpstr>
      <vt:lpstr>Презентация PowerPoint</vt:lpstr>
      <vt:lpstr>Наши планы в новом учебном году: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№8 «Улыбка» с.Советское</dc:title>
  <dc:creator>ИНАЛ ЦАРИКАЕВ</dc:creator>
  <cp:lastModifiedBy>ИНАЛ ЦАРИКАЕВ</cp:lastModifiedBy>
  <cp:revision>15</cp:revision>
  <dcterms:created xsi:type="dcterms:W3CDTF">2021-10-29T16:34:14Z</dcterms:created>
  <dcterms:modified xsi:type="dcterms:W3CDTF">2021-10-30T10:29:12Z</dcterms:modified>
</cp:coreProperties>
</file>