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9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FF00"/>
    <a:srgbClr val="660033"/>
    <a:srgbClr val="008000"/>
    <a:srgbClr val="00FF99"/>
    <a:srgbClr val="6600FF"/>
    <a:srgbClr val="66FFCC"/>
    <a:srgbClr val="000099"/>
    <a:srgbClr val="000066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4" autoAdjust="0"/>
    <p:restoredTop sz="94640" autoAdjust="0"/>
  </p:normalViewPr>
  <p:slideViewPr>
    <p:cSldViewPr>
      <p:cViewPr varScale="1">
        <p:scale>
          <a:sx n="67" d="100"/>
          <a:sy n="67" d="100"/>
        </p:scale>
        <p:origin x="-14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F773-6F6D-47E1-9A3D-10B7A588F253}" type="datetimeFigureOut">
              <a:rPr lang="ru-RU" smtClean="0"/>
              <a:pPr/>
              <a:t>16.05.2020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F6E88-60E1-45C6-8147-3FD067671E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F773-6F6D-47E1-9A3D-10B7A588F253}" type="datetimeFigureOut">
              <a:rPr lang="ru-RU" smtClean="0"/>
              <a:pPr/>
              <a:t>16.05.2020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F6E88-60E1-45C6-8147-3FD067671E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F773-6F6D-47E1-9A3D-10B7A588F253}" type="datetimeFigureOut">
              <a:rPr lang="ru-RU" smtClean="0"/>
              <a:pPr/>
              <a:t>16.05.2020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F6E88-60E1-45C6-8147-3FD067671E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F773-6F6D-47E1-9A3D-10B7A588F253}" type="datetimeFigureOut">
              <a:rPr lang="ru-RU" smtClean="0"/>
              <a:pPr/>
              <a:t>16.05.2020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F6E88-60E1-45C6-8147-3FD067671E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F773-6F6D-47E1-9A3D-10B7A588F253}" type="datetimeFigureOut">
              <a:rPr lang="ru-RU" smtClean="0"/>
              <a:pPr/>
              <a:t>16.05.2020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F6E88-60E1-45C6-8147-3FD067671E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F773-6F6D-47E1-9A3D-10B7A588F253}" type="datetimeFigureOut">
              <a:rPr lang="ru-RU" smtClean="0"/>
              <a:pPr/>
              <a:t>16.05.2020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F6E88-60E1-45C6-8147-3FD067671E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F773-6F6D-47E1-9A3D-10B7A588F253}" type="datetimeFigureOut">
              <a:rPr lang="ru-RU" smtClean="0"/>
              <a:pPr/>
              <a:t>16.05.2020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F6E88-60E1-45C6-8147-3FD067671E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F773-6F6D-47E1-9A3D-10B7A588F253}" type="datetimeFigureOut">
              <a:rPr lang="ru-RU" smtClean="0"/>
              <a:pPr/>
              <a:t>16.05.2020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F6E88-60E1-45C6-8147-3FD067671E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F773-6F6D-47E1-9A3D-10B7A588F253}" type="datetimeFigureOut">
              <a:rPr lang="ru-RU" smtClean="0"/>
              <a:pPr/>
              <a:t>16.05.2020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F6E88-60E1-45C6-8147-3FD067671E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F773-6F6D-47E1-9A3D-10B7A588F253}" type="datetimeFigureOut">
              <a:rPr lang="ru-RU" smtClean="0"/>
              <a:pPr/>
              <a:t>16.05.2020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F6E88-60E1-45C6-8147-3FD067671E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F773-6F6D-47E1-9A3D-10B7A588F253}" type="datetimeFigureOut">
              <a:rPr lang="ru-RU" smtClean="0"/>
              <a:pPr/>
              <a:t>16.05.2020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F6E88-60E1-45C6-8147-3FD067671E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6F773-6F6D-47E1-9A3D-10B7A588F253}" type="datetimeFigureOut">
              <a:rPr lang="ru-RU" smtClean="0"/>
              <a:pPr/>
              <a:t>16.05.2020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F6E88-60E1-45C6-8147-3FD067671E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slide" Target="slide3.xml"/><Relationship Id="rId7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slide" Target="slide3.xml"/><Relationship Id="rId7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22.xml"/><Relationship Id="rId4" Type="http://schemas.openxmlformats.org/officeDocument/2006/relationships/slide" Target="slide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slide" Target="slide3.xml"/><Relationship Id="rId7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slide" Target="slide3.xml"/><Relationship Id="rId7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364333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 закрепления материала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обучению грамоте  для детей 6-7 лет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Georgia" pitchFamily="18" charset="0"/>
                <a:ea typeface="Batang" pitchFamily="18" charset="-127"/>
              </a:rPr>
              <a:t>«Я с грамотой</a:t>
            </a:r>
            <a:br>
              <a:rPr lang="ru-RU" sz="4800" b="1" dirty="0" smtClean="0">
                <a:solidFill>
                  <a:srgbClr val="C00000"/>
                </a:solidFill>
                <a:latin typeface="Georgia" pitchFamily="18" charset="0"/>
                <a:ea typeface="Batang" pitchFamily="18" charset="-127"/>
              </a:rPr>
            </a:br>
            <a:r>
              <a:rPr lang="ru-RU" sz="4800" b="1" dirty="0" smtClean="0">
                <a:solidFill>
                  <a:srgbClr val="C00000"/>
                </a:solidFill>
                <a:latin typeface="Georgia" pitchFamily="18" charset="0"/>
                <a:ea typeface="Batang" pitchFamily="18" charset="-127"/>
              </a:rPr>
              <a:t> дружу!»</a:t>
            </a:r>
            <a:r>
              <a:rPr lang="ru-RU" sz="32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</a:b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572008"/>
            <a:ext cx="5072098" cy="150019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Разработала: Колесникова Ю.Л.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учитель-логопед МБДОУ «Детский сад комбинированного вида № 108»                  г. Курска</a:t>
            </a:r>
            <a:endParaRPr lang="ru-RU" sz="2000" b="1" dirty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6072198" y="5500702"/>
            <a:ext cx="3071802" cy="114300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Правила игры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5a63a7ab7c0e8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357686" y="1571612"/>
            <a:ext cx="3143272" cy="2357453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FF00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Выбери слово, в котором последний звук согласный мягкий.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214282" y="5643578"/>
            <a:ext cx="3857652" cy="928670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Вернуться в начало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220-002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643570" y="4143380"/>
            <a:ext cx="3175644" cy="2422709"/>
          </a:xfrm>
          <a:prstGeom prst="rect">
            <a:avLst/>
          </a:prstGeom>
        </p:spPr>
      </p:pic>
      <p:pic>
        <p:nvPicPr>
          <p:cNvPr id="10" name="Рисунок 9" descr="s1200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14348" y="2071678"/>
            <a:ext cx="3043246" cy="3043246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428736"/>
            <a:ext cx="6615130" cy="21145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8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ОТЛИЧНЫЙ РЕЗУЛЬТАТ!</a:t>
            </a:r>
            <a:endParaRPr lang="ru-RU" sz="4800" b="1" dirty="0">
              <a:solidFill>
                <a:srgbClr val="8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0" y="5715016"/>
            <a:ext cx="3857652" cy="928670"/>
          </a:xfrm>
          <a:prstGeom prst="leftArrow">
            <a:avLst/>
          </a:prstGeom>
          <a:solidFill>
            <a:srgbClr val="ADF3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Вернуться в начало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Рисунок 5" descr="170-1709206_17735351-бабочка-на-прозрачном-фоне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071934" y="3357562"/>
            <a:ext cx="950536" cy="857232"/>
          </a:xfrm>
          <a:prstGeom prst="rect">
            <a:avLst/>
          </a:prstGeom>
        </p:spPr>
      </p:pic>
      <p:pic>
        <p:nvPicPr>
          <p:cNvPr id="7" name="Рисунок 6" descr="d6e8191edc128a530905829f85509c8f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3071810"/>
            <a:ext cx="1000108" cy="1000108"/>
          </a:xfrm>
          <a:prstGeom prst="rect">
            <a:avLst/>
          </a:prstGeom>
        </p:spPr>
      </p:pic>
      <p:pic>
        <p:nvPicPr>
          <p:cNvPr id="8" name="Рисунок 7" descr="Kartinka_na_prozrachnom_fone_Babochka_1_01001531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286644" y="3714752"/>
            <a:ext cx="1108963" cy="1000108"/>
          </a:xfrm>
          <a:prstGeom prst="rect">
            <a:avLst/>
          </a:prstGeom>
        </p:spPr>
      </p:pic>
      <p:pic>
        <p:nvPicPr>
          <p:cNvPr id="9" name="Рисунок 8" descr="kisspng-clip-art-butterfly-portable-network-graphics-drawi-png-uzantl-kelebek-resimleri-photoshop-kelebe-5bedf184ba3b69.9543654715423205167628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5206" y="1285860"/>
            <a:ext cx="1306264" cy="1015983"/>
          </a:xfrm>
          <a:prstGeom prst="rect">
            <a:avLst/>
          </a:prstGeom>
        </p:spPr>
      </p:pic>
      <p:pic>
        <p:nvPicPr>
          <p:cNvPr id="10" name="Рисунок 9" descr="ол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 flipV="1">
            <a:off x="1357290" y="714356"/>
            <a:ext cx="860750" cy="1071546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0000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</p:spPr>
        <p:txBody>
          <a:bodyPr>
            <a:normAutofit/>
          </a:bodyPr>
          <a:lstStyle/>
          <a:p>
            <a:r>
              <a:rPr lang="ru-RU" sz="3400" dirty="0" smtClean="0"/>
              <a:t>Выбери подходящую схему к слову</a:t>
            </a:r>
            <a:endParaRPr lang="ru-RU" sz="3400" dirty="0"/>
          </a:p>
        </p:txBody>
      </p:sp>
      <p:pic>
        <p:nvPicPr>
          <p:cNvPr id="7" name="Содержимое 6" descr="s1200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28596" y="2500306"/>
            <a:ext cx="3800543" cy="3186122"/>
          </a:xfrm>
        </p:spPr>
      </p:pic>
      <p:sp>
        <p:nvSpPr>
          <p:cNvPr id="8" name="TextBox 7"/>
          <p:cNvSpPr txBox="1"/>
          <p:nvPr/>
        </p:nvSpPr>
        <p:spPr>
          <a:xfrm>
            <a:off x="1571604" y="1571612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КОТ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9" name="Прямоугольник 8">
            <a:hlinkClick r:id="" action="ppaction://hlinkshowjump?jump=nextslide"/>
          </p:cNvPr>
          <p:cNvSpPr/>
          <p:nvPr/>
        </p:nvSpPr>
        <p:spPr>
          <a:xfrm>
            <a:off x="5429256" y="2285992"/>
            <a:ext cx="307183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786446" y="2500306"/>
            <a:ext cx="571504" cy="571504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715140" y="2500306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643834" y="2500306"/>
            <a:ext cx="571504" cy="571504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3" name="Прямоугольник 12"/>
          <p:cNvSpPr/>
          <p:nvPr/>
        </p:nvSpPr>
        <p:spPr>
          <a:xfrm>
            <a:off x="5429256" y="3571876"/>
            <a:ext cx="307183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4" name="Прямоугольник 13"/>
          <p:cNvSpPr/>
          <p:nvPr/>
        </p:nvSpPr>
        <p:spPr>
          <a:xfrm>
            <a:off x="5429256" y="4929198"/>
            <a:ext cx="307183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643834" y="3786190"/>
            <a:ext cx="571504" cy="571504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643702" y="5143512"/>
            <a:ext cx="571504" cy="571504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500958" y="5143512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786446" y="5143512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643702" y="3786190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786446" y="3786190"/>
            <a:ext cx="571504" cy="571504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лево 20">
            <a:hlinkClick r:id="rId4" action="ppaction://hlinksldjump"/>
          </p:cNvPr>
          <p:cNvSpPr/>
          <p:nvPr/>
        </p:nvSpPr>
        <p:spPr>
          <a:xfrm>
            <a:off x="0" y="5715016"/>
            <a:ext cx="3857652" cy="928670"/>
          </a:xfrm>
          <a:prstGeom prst="leftArrow">
            <a:avLst/>
          </a:prstGeom>
          <a:solidFill>
            <a:srgbClr val="E155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660033"/>
                </a:solidFill>
              </a:rPr>
              <a:t>Вернуться в начало</a:t>
            </a:r>
            <a:endParaRPr lang="ru-RU" sz="2000" b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kissclipart-drawing-clipart-drawing-clip-art-ed24b39bf2b30e0e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57158" y="2643182"/>
            <a:ext cx="4323166" cy="2882110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0000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</p:spPr>
        <p:txBody>
          <a:bodyPr>
            <a:normAutofit/>
          </a:bodyPr>
          <a:lstStyle/>
          <a:p>
            <a:r>
              <a:rPr lang="ru-RU" sz="3400" dirty="0" smtClean="0"/>
              <a:t>Выбери подходящую схему к слову</a:t>
            </a:r>
            <a:endParaRPr lang="ru-RU" sz="3400" dirty="0"/>
          </a:p>
        </p:txBody>
      </p:sp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0" y="5715016"/>
            <a:ext cx="3857652" cy="928670"/>
          </a:xfrm>
          <a:prstGeom prst="leftArrow">
            <a:avLst/>
          </a:prstGeom>
          <a:solidFill>
            <a:srgbClr val="E155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660033"/>
                </a:solidFill>
              </a:rPr>
              <a:t>Вернуться в начало</a:t>
            </a:r>
            <a:endParaRPr lang="ru-RU" sz="2000" b="1" dirty="0">
              <a:solidFill>
                <a:srgbClr val="6600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04" y="1571612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КИТ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5429256" y="2285992"/>
            <a:ext cx="307183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5429256" y="3643314"/>
            <a:ext cx="307183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0" name="Прямоугольник 9">
            <a:hlinkClick r:id="" action="ppaction://hlinkshowjump?jump=nextslide"/>
          </p:cNvPr>
          <p:cNvSpPr/>
          <p:nvPr/>
        </p:nvSpPr>
        <p:spPr>
          <a:xfrm>
            <a:off x="5429256" y="4929198"/>
            <a:ext cx="307183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786446" y="2500306"/>
            <a:ext cx="571504" cy="571504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572396" y="2500306"/>
            <a:ext cx="571504" cy="571504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572396" y="5143512"/>
            <a:ext cx="571504" cy="571504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643702" y="3857628"/>
            <a:ext cx="571504" cy="571504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715140" y="2500306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786446" y="3857628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643702" y="5143512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572396" y="3857628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786446" y="5143512"/>
            <a:ext cx="571504" cy="571504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50592257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500034" y="2643182"/>
            <a:ext cx="3676658" cy="2757494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0000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</p:spPr>
        <p:txBody>
          <a:bodyPr>
            <a:normAutofit/>
          </a:bodyPr>
          <a:lstStyle/>
          <a:p>
            <a:r>
              <a:rPr lang="ru-RU" sz="3400" dirty="0" smtClean="0"/>
              <a:t>Выбери подходящую схему к слову</a:t>
            </a:r>
            <a:endParaRPr lang="ru-RU" sz="3400" dirty="0"/>
          </a:p>
        </p:txBody>
      </p:sp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0" y="5715016"/>
            <a:ext cx="3857652" cy="928670"/>
          </a:xfrm>
          <a:prstGeom prst="leftArrow">
            <a:avLst/>
          </a:prstGeom>
          <a:solidFill>
            <a:srgbClr val="E155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660033"/>
                </a:solidFill>
              </a:rPr>
              <a:t>Вернуться в начало</a:t>
            </a:r>
            <a:endParaRPr lang="ru-RU" sz="2000" b="1" dirty="0">
              <a:solidFill>
                <a:srgbClr val="6600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90" y="1571612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ИВА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5214942" y="2214554"/>
            <a:ext cx="307183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9" name="Прямоугольник 8">
            <a:hlinkClick r:id="" action="ppaction://hlinkshowjump?jump=nextslide"/>
          </p:cNvPr>
          <p:cNvSpPr/>
          <p:nvPr/>
        </p:nvSpPr>
        <p:spPr>
          <a:xfrm>
            <a:off x="5214942" y="3500438"/>
            <a:ext cx="307183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5214942" y="4786322"/>
            <a:ext cx="307183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643570" y="2428868"/>
            <a:ext cx="571504" cy="571504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286644" y="2428868"/>
            <a:ext cx="571504" cy="571504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358082" y="5000636"/>
            <a:ext cx="571504" cy="571504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357950" y="3714752"/>
            <a:ext cx="571504" cy="571504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500826" y="2428868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215206" y="3714752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500694" y="3714752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429388" y="5000636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572132" y="5000636"/>
            <a:ext cx="571504" cy="571504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s1200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28596" y="2643182"/>
            <a:ext cx="4457731" cy="2786082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0000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</p:spPr>
        <p:txBody>
          <a:bodyPr>
            <a:normAutofit/>
          </a:bodyPr>
          <a:lstStyle/>
          <a:p>
            <a:r>
              <a:rPr lang="ru-RU" sz="3400" dirty="0" smtClean="0"/>
              <a:t>Выбери подходящую схему к слову</a:t>
            </a:r>
            <a:endParaRPr lang="ru-RU" sz="3400" dirty="0"/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0" y="5715016"/>
            <a:ext cx="3857652" cy="928670"/>
          </a:xfrm>
          <a:prstGeom prst="leftArrow">
            <a:avLst/>
          </a:prstGeom>
          <a:solidFill>
            <a:srgbClr val="E155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660033"/>
                </a:solidFill>
              </a:rPr>
              <a:t>Вернуться в начало</a:t>
            </a:r>
            <a:endParaRPr lang="ru-RU" sz="2000" b="1" dirty="0">
              <a:solidFill>
                <a:srgbClr val="66003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0166" y="1643050"/>
            <a:ext cx="2071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ЛОСЬ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9" name="Прямоугольник 8">
            <a:hlinkClick r:id="" action="ppaction://hlinkshowjump?jump=nextslide"/>
          </p:cNvPr>
          <p:cNvSpPr/>
          <p:nvPr/>
        </p:nvSpPr>
        <p:spPr>
          <a:xfrm>
            <a:off x="5572132" y="2285992"/>
            <a:ext cx="307183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5572132" y="3571876"/>
            <a:ext cx="307183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1" name="Прямоугольник 10"/>
          <p:cNvSpPr/>
          <p:nvPr/>
        </p:nvSpPr>
        <p:spPr>
          <a:xfrm>
            <a:off x="5572132" y="4929198"/>
            <a:ext cx="307183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929322" y="2500306"/>
            <a:ext cx="571504" cy="571504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786710" y="3786190"/>
            <a:ext cx="571504" cy="571504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857884" y="3786190"/>
            <a:ext cx="571504" cy="571504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858148" y="5143512"/>
            <a:ext cx="571504" cy="571504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786578" y="2500306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858016" y="5143512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786578" y="3786190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929322" y="5143512"/>
            <a:ext cx="571504" cy="571504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643834" y="2500306"/>
            <a:ext cx="571504" cy="571504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ОТ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28596" y="2500306"/>
            <a:ext cx="4095778" cy="3071834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0000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</p:spPr>
        <p:txBody>
          <a:bodyPr>
            <a:normAutofit/>
          </a:bodyPr>
          <a:lstStyle/>
          <a:p>
            <a:r>
              <a:rPr lang="ru-RU" sz="3400" dirty="0" smtClean="0"/>
              <a:t>Выбери подходящую схему к слову</a:t>
            </a:r>
            <a:endParaRPr lang="ru-RU" sz="3400" dirty="0"/>
          </a:p>
        </p:txBody>
      </p:sp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0" y="5715016"/>
            <a:ext cx="3857652" cy="928670"/>
          </a:xfrm>
          <a:prstGeom prst="leftArrow">
            <a:avLst/>
          </a:prstGeom>
          <a:solidFill>
            <a:srgbClr val="E155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660033"/>
                </a:solidFill>
              </a:rPr>
              <a:t>Вернуться в начало</a:t>
            </a:r>
            <a:endParaRPr lang="ru-RU" sz="2000" b="1" dirty="0">
              <a:solidFill>
                <a:srgbClr val="6600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90" y="1571612"/>
            <a:ext cx="2071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СОВА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5143504" y="2285992"/>
            <a:ext cx="342902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5143504" y="3643314"/>
            <a:ext cx="342902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1" name="Прямоугольник 10">
            <a:hlinkClick r:id="" action="ppaction://hlinkshowjump?jump=nextslide"/>
          </p:cNvPr>
          <p:cNvSpPr/>
          <p:nvPr/>
        </p:nvSpPr>
        <p:spPr>
          <a:xfrm>
            <a:off x="5143504" y="5072074"/>
            <a:ext cx="342902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143636" y="2500306"/>
            <a:ext cx="571504" cy="571504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786710" y="2500306"/>
            <a:ext cx="571504" cy="571504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000892" y="5286388"/>
            <a:ext cx="571504" cy="571504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357818" y="5286388"/>
            <a:ext cx="571504" cy="571504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429256" y="3857628"/>
            <a:ext cx="571504" cy="571504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929454" y="2500306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357818" y="2500306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715272" y="3857628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786710" y="5286388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143636" y="5286388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215074" y="3857628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000892" y="3857628"/>
            <a:ext cx="571504" cy="571504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1200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714348" y="2500306"/>
            <a:ext cx="3043246" cy="3043246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0000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</p:spPr>
        <p:txBody>
          <a:bodyPr>
            <a:normAutofit/>
          </a:bodyPr>
          <a:lstStyle/>
          <a:p>
            <a:r>
              <a:rPr lang="ru-RU" sz="3400" dirty="0" smtClean="0"/>
              <a:t>Выбери подходящую схему к слову</a:t>
            </a:r>
            <a:endParaRPr lang="ru-RU" sz="3400" dirty="0"/>
          </a:p>
        </p:txBody>
      </p:sp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0" y="5715016"/>
            <a:ext cx="3857652" cy="928670"/>
          </a:xfrm>
          <a:prstGeom prst="leftArrow">
            <a:avLst/>
          </a:prstGeom>
          <a:solidFill>
            <a:srgbClr val="E155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660033"/>
                </a:solidFill>
              </a:rPr>
              <a:t>Вернуться в начало</a:t>
            </a:r>
            <a:endParaRPr lang="ru-RU" sz="2000" b="1" dirty="0">
              <a:solidFill>
                <a:srgbClr val="6600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1571612"/>
            <a:ext cx="2071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ЛИСА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8" name="Прямоугольник 7">
            <a:hlinkClick r:id="" action="ppaction://hlinkshowjump?jump=nextslide"/>
          </p:cNvPr>
          <p:cNvSpPr/>
          <p:nvPr/>
        </p:nvSpPr>
        <p:spPr>
          <a:xfrm>
            <a:off x="5072066" y="2285992"/>
            <a:ext cx="342902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5072066" y="3714752"/>
            <a:ext cx="342902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5072066" y="5072074"/>
            <a:ext cx="342902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643834" y="3929066"/>
            <a:ext cx="571504" cy="571504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429256" y="5286388"/>
            <a:ext cx="571504" cy="571504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000760" y="3929066"/>
            <a:ext cx="571504" cy="571504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786578" y="2500306"/>
            <a:ext cx="571504" cy="571504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000760" y="2500306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643834" y="2500306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286380" y="3929066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786578" y="3929066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215074" y="5286388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715272" y="5286388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000892" y="5286388"/>
            <a:ext cx="571504" cy="571504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286380" y="2500306"/>
            <a:ext cx="571504" cy="571504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СВ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28596" y="2428868"/>
            <a:ext cx="4239178" cy="3214710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0000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</p:spPr>
        <p:txBody>
          <a:bodyPr>
            <a:normAutofit/>
          </a:bodyPr>
          <a:lstStyle/>
          <a:p>
            <a:r>
              <a:rPr lang="ru-RU" sz="3400" dirty="0" smtClean="0"/>
              <a:t>Выбери подходящую схему к слову</a:t>
            </a:r>
            <a:endParaRPr lang="ru-RU" sz="3400" dirty="0"/>
          </a:p>
        </p:txBody>
      </p:sp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0" y="5715016"/>
            <a:ext cx="3857652" cy="928670"/>
          </a:xfrm>
          <a:prstGeom prst="leftArrow">
            <a:avLst/>
          </a:prstGeom>
          <a:solidFill>
            <a:srgbClr val="E155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660033"/>
                </a:solidFill>
              </a:rPr>
              <a:t>Вернуться в начало</a:t>
            </a:r>
            <a:endParaRPr lang="ru-RU" sz="2000" b="1" dirty="0">
              <a:solidFill>
                <a:srgbClr val="6600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90" y="1500174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ОКНО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8" name="Прямоугольник 7">
            <a:hlinkClick r:id="" action="ppaction://hlinkshowjump?jump=nextslide"/>
          </p:cNvPr>
          <p:cNvSpPr/>
          <p:nvPr/>
        </p:nvSpPr>
        <p:spPr>
          <a:xfrm>
            <a:off x="5214942" y="2285992"/>
            <a:ext cx="342902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5214942" y="3571876"/>
            <a:ext cx="342902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5214942" y="4929198"/>
            <a:ext cx="342902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286512" y="2500306"/>
            <a:ext cx="571504" cy="571504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000892" y="2500306"/>
            <a:ext cx="571504" cy="571504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000892" y="3786190"/>
            <a:ext cx="571504" cy="571504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500694" y="3786190"/>
            <a:ext cx="571504" cy="571504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929454" y="5143512"/>
            <a:ext cx="571504" cy="571504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500694" y="2500306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715272" y="2500306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215074" y="3786190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786710" y="3786190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143636" y="5143512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715272" y="5143512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429256" y="5143512"/>
            <a:ext cx="571504" cy="571504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lemon-clip-art-52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28595" y="2500306"/>
            <a:ext cx="3786215" cy="3231594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0000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</p:spPr>
        <p:txBody>
          <a:bodyPr>
            <a:normAutofit/>
          </a:bodyPr>
          <a:lstStyle/>
          <a:p>
            <a:r>
              <a:rPr lang="ru-RU" sz="3400" dirty="0" smtClean="0"/>
              <a:t>Выбери подходящую схему к слову</a:t>
            </a:r>
            <a:endParaRPr lang="ru-RU" sz="3400" dirty="0"/>
          </a:p>
        </p:txBody>
      </p:sp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0" y="5715016"/>
            <a:ext cx="3857652" cy="928670"/>
          </a:xfrm>
          <a:prstGeom prst="leftArrow">
            <a:avLst/>
          </a:prstGeom>
          <a:solidFill>
            <a:srgbClr val="E155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660033"/>
                </a:solidFill>
              </a:rPr>
              <a:t>Вернуться в начало</a:t>
            </a:r>
            <a:endParaRPr lang="ru-RU" sz="2000" b="1" dirty="0">
              <a:solidFill>
                <a:srgbClr val="6600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1643050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ЛИМОН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4572000" y="2357430"/>
            <a:ext cx="400052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9" name="Прямоугольник 8">
            <a:hlinkClick r:id="" action="ppaction://hlinkshowjump?jump=nextslide"/>
          </p:cNvPr>
          <p:cNvSpPr/>
          <p:nvPr/>
        </p:nvSpPr>
        <p:spPr>
          <a:xfrm>
            <a:off x="4572000" y="3643314"/>
            <a:ext cx="400052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4572000" y="5000636"/>
            <a:ext cx="400052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286512" y="2571744"/>
            <a:ext cx="571504" cy="571504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786710" y="2571744"/>
            <a:ext cx="571504" cy="571504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786314" y="2571744"/>
            <a:ext cx="571504" cy="571504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215074" y="3857628"/>
            <a:ext cx="571504" cy="571504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715272" y="3857628"/>
            <a:ext cx="571504" cy="571504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286512" y="5214950"/>
            <a:ext cx="571504" cy="571504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000892" y="5214950"/>
            <a:ext cx="571504" cy="571504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572132" y="2571744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072330" y="2571744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000892" y="3857628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429256" y="3857628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715272" y="5214950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572132" y="5214950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857752" y="5214950"/>
            <a:ext cx="571504" cy="571504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714876" y="3857628"/>
            <a:ext cx="571504" cy="571504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игры.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572560" cy="564360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Цель игры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закрепление пройденного материала по обучению грамоте у детей 6-7 лет.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Данная дидактическая игра предназначена для выполнения детьми совместно со взрослыми, в том числе для выполнения дома детьми совместно с родителями.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Правила игры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 Слайд 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для того, чтобы начать игру необходимо нажать на стрелку Старт</a:t>
            </a:r>
          </a:p>
          <a:p>
            <a:pPr>
              <a:buNone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 Слайд 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выбрать раздел из списка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ЗВУКИ – материал для нахождения определенного звука в слове  по данной характеристике.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СЛОВА – материал для звукового анализа слов.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СЛОГИ – материал для определения количества слогов в словах.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ПРЕДЛОЖЕНИЯ – материал для определения количества слов в предложении и  нахождения схемы предложения.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Играющий выбирает любой раздел кликнув на его название курсором. В каждом разделе играющему предлагается выбрать один правильный ответ из предложенных, при правильном выборе играющий переходит к новому заданию данного раздела. После завершения играющим каждого раздела, и, при условии правильного выполнения заданий данного раздела, появляется слайд с надписью "Отличный результат» и стрелкой "вернуться в начало».</a:t>
            </a:r>
          </a:p>
          <a:p>
            <a:pPr>
              <a:buNone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Слайд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«Отличный результат». Чтобы продолжить игру необходимо нажать на стрелку «вернуться в начало». Играющий возвращается к Слайду 3 и может выбрать любой раздел игры.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072330" y="6072182"/>
            <a:ext cx="2071670" cy="785818"/>
          </a:xfrm>
          <a:prstGeom prst="rightArrow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СТАРТ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7973.85_3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571472" y="2500306"/>
            <a:ext cx="3000396" cy="3000396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0000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</p:spPr>
        <p:txBody>
          <a:bodyPr>
            <a:normAutofit/>
          </a:bodyPr>
          <a:lstStyle/>
          <a:p>
            <a:r>
              <a:rPr lang="ru-RU" sz="3400" dirty="0" smtClean="0"/>
              <a:t>Выбери подходящую схему к слову</a:t>
            </a:r>
            <a:endParaRPr lang="ru-RU" sz="3400" dirty="0"/>
          </a:p>
        </p:txBody>
      </p:sp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0" y="5715016"/>
            <a:ext cx="3857652" cy="928670"/>
          </a:xfrm>
          <a:prstGeom prst="leftArrow">
            <a:avLst/>
          </a:prstGeom>
          <a:solidFill>
            <a:srgbClr val="E155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660033"/>
                </a:solidFill>
              </a:rPr>
              <a:t>Вернуться в начало</a:t>
            </a:r>
            <a:endParaRPr lang="ru-RU" sz="2000" b="1" dirty="0">
              <a:solidFill>
                <a:srgbClr val="6600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1571612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ШАПКА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8" name="Прямоугольник 7">
            <a:hlinkClick r:id="" action="ppaction://hlinkshowjump?jump=nextslide"/>
          </p:cNvPr>
          <p:cNvSpPr/>
          <p:nvPr/>
        </p:nvSpPr>
        <p:spPr>
          <a:xfrm>
            <a:off x="4572000" y="2357430"/>
            <a:ext cx="400052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4572000" y="3643314"/>
            <a:ext cx="400052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4572000" y="4929198"/>
            <a:ext cx="400052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786314" y="2571744"/>
            <a:ext cx="571504" cy="571504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072330" y="2571744"/>
            <a:ext cx="571504" cy="571504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357950" y="2571744"/>
            <a:ext cx="571504" cy="571504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786710" y="3857628"/>
            <a:ext cx="571504" cy="571504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286512" y="3857628"/>
            <a:ext cx="571504" cy="571504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786314" y="3857628"/>
            <a:ext cx="571504" cy="571504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072330" y="5143512"/>
            <a:ext cx="571504" cy="571504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857752" y="5143512"/>
            <a:ext cx="571504" cy="571504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572132" y="2571744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858148" y="2571744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072330" y="3857628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500694" y="3857628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858148" y="5143512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572132" y="5143512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357950" y="5143512"/>
            <a:ext cx="571504" cy="571504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428736"/>
            <a:ext cx="6615130" cy="21145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8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ОТЛИЧНЫЙ РЕЗУЛЬТАТ!</a:t>
            </a:r>
            <a:endParaRPr lang="ru-RU" sz="4800" b="1" dirty="0">
              <a:solidFill>
                <a:srgbClr val="8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0" y="5715016"/>
            <a:ext cx="3857652" cy="928670"/>
          </a:xfrm>
          <a:prstGeom prst="leftArrow">
            <a:avLst/>
          </a:prstGeom>
          <a:solidFill>
            <a:srgbClr val="ADF3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Вернуться в начало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Рисунок 5" descr="170-1709206_17735351-бабочка-на-прозрачном-фоне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071934" y="3357562"/>
            <a:ext cx="950536" cy="857232"/>
          </a:xfrm>
          <a:prstGeom prst="rect">
            <a:avLst/>
          </a:prstGeom>
        </p:spPr>
      </p:pic>
      <p:pic>
        <p:nvPicPr>
          <p:cNvPr id="7" name="Рисунок 6" descr="d6e8191edc128a530905829f85509c8f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3071810"/>
            <a:ext cx="1000108" cy="1000108"/>
          </a:xfrm>
          <a:prstGeom prst="rect">
            <a:avLst/>
          </a:prstGeom>
        </p:spPr>
      </p:pic>
      <p:pic>
        <p:nvPicPr>
          <p:cNvPr id="8" name="Рисунок 7" descr="Kartinka_na_prozrachnom_fone_Babochka_1_01001531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286644" y="3714752"/>
            <a:ext cx="1108963" cy="1000108"/>
          </a:xfrm>
          <a:prstGeom prst="rect">
            <a:avLst/>
          </a:prstGeom>
        </p:spPr>
      </p:pic>
      <p:pic>
        <p:nvPicPr>
          <p:cNvPr id="9" name="Рисунок 8" descr="kisspng-clip-art-butterfly-portable-network-graphics-drawi-png-uzantl-kelebek-resimleri-photoshop-kelebe-5bedf184ba3b69.9543654715423205167628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5206" y="1285860"/>
            <a:ext cx="1306264" cy="1015983"/>
          </a:xfrm>
          <a:prstGeom prst="rect">
            <a:avLst/>
          </a:prstGeom>
        </p:spPr>
      </p:pic>
      <p:pic>
        <p:nvPicPr>
          <p:cNvPr id="10" name="Рисунок 9" descr="ол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 flipV="1">
            <a:off x="1357290" y="714356"/>
            <a:ext cx="860750" cy="1071546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33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Сколько слогов в слове? Выбери подходящую схему.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5a63a7ab7c0e8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500034" y="2500306"/>
            <a:ext cx="3962410" cy="2971808"/>
          </a:xfrm>
        </p:spPr>
      </p:pic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0" y="5715016"/>
            <a:ext cx="3857652" cy="928670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</a:rPr>
              <a:t>Вернуться в начало</a:t>
            </a:r>
            <a:endParaRPr lang="ru-RU" sz="2000" b="1" dirty="0">
              <a:solidFill>
                <a:srgbClr val="00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1571612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СЛОН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>
            <a:hlinkClick r:id="" action="ppaction://hlinkshowjump?jump=nextslide"/>
          </p:cNvPr>
          <p:cNvSpPr/>
          <p:nvPr/>
        </p:nvSpPr>
        <p:spPr>
          <a:xfrm>
            <a:off x="5500694" y="2000240"/>
            <a:ext cx="257176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72132" y="3143248"/>
            <a:ext cx="257176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4286256"/>
            <a:ext cx="257176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572132" y="5357826"/>
            <a:ext cx="257176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6322231" y="3393281"/>
            <a:ext cx="107157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5930116" y="4571214"/>
            <a:ext cx="1000132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6787372" y="4571214"/>
            <a:ext cx="1000132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7001686" y="5642784"/>
            <a:ext cx="1000132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6358744" y="5642784"/>
            <a:ext cx="1000132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5715802" y="5642784"/>
            <a:ext cx="1000132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1200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28596" y="2643182"/>
            <a:ext cx="3819923" cy="2864942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33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Сколько слогов в слове? Выбери подходящую схему.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0" y="5715016"/>
            <a:ext cx="3857652" cy="928670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</a:rPr>
              <a:t>Вернуться в начало</a:t>
            </a:r>
            <a:endParaRPr lang="ru-RU" sz="2000" b="1" dirty="0">
              <a:solidFill>
                <a:srgbClr val="00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1714488"/>
            <a:ext cx="3857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ЧЕРЕПАХА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0694" y="2143116"/>
            <a:ext cx="257176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00694" y="3143248"/>
            <a:ext cx="257176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572132" y="4214818"/>
            <a:ext cx="257176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hlinkshowjump?jump=nextslide"/>
          </p:cNvPr>
          <p:cNvSpPr/>
          <p:nvPr/>
        </p:nvSpPr>
        <p:spPr>
          <a:xfrm>
            <a:off x="5643570" y="5286388"/>
            <a:ext cx="257176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6323025" y="3392487"/>
            <a:ext cx="107157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6823091" y="4464057"/>
            <a:ext cx="107157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5965835" y="4464057"/>
            <a:ext cx="107157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751521" y="5607065"/>
            <a:ext cx="107157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6465901" y="5607065"/>
            <a:ext cx="107157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7108843" y="5607065"/>
            <a:ext cx="107157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1200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500034" y="2643182"/>
            <a:ext cx="3810027" cy="2857520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33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Сколько слогов в слове? Выбери подходящую схему.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0" y="5715016"/>
            <a:ext cx="3857652" cy="928670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</a:rPr>
              <a:t>Вернуться в начало</a:t>
            </a:r>
            <a:endParaRPr lang="ru-RU" sz="2000" b="1" dirty="0">
              <a:solidFill>
                <a:srgbClr val="00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1714488"/>
            <a:ext cx="2928958" cy="92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ЖИРАФ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72132" y="1928802"/>
            <a:ext cx="257176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" action="ppaction://hlinkshowjump?jump=nextslide"/>
          </p:cNvPr>
          <p:cNvSpPr/>
          <p:nvPr/>
        </p:nvSpPr>
        <p:spPr>
          <a:xfrm>
            <a:off x="5643570" y="3000372"/>
            <a:ext cx="257176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643570" y="4143380"/>
            <a:ext cx="257176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15008" y="5429264"/>
            <a:ext cx="257176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6465901" y="3249611"/>
            <a:ext cx="107157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6037273" y="4392619"/>
            <a:ext cx="107157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6823091" y="4392619"/>
            <a:ext cx="107157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822959" y="5678503"/>
            <a:ext cx="107157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6465901" y="5678503"/>
            <a:ext cx="107157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7108843" y="5678503"/>
            <a:ext cx="107157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kisspng-strawberry-juice-strawberry-juice-wild-strawberry-strawberry-png-transparent-images-5a88fb1f8e1e38.994085531518926623582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714348" y="2500306"/>
            <a:ext cx="2857520" cy="2921020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33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Сколько слогов в слове? Выбери подходящую схему.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0" y="5715016"/>
            <a:ext cx="3857652" cy="928670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</a:rPr>
              <a:t>Вернуться в начало</a:t>
            </a:r>
            <a:endParaRPr lang="ru-RU" sz="2000" b="1" dirty="0">
              <a:solidFill>
                <a:srgbClr val="00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1571612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КЛУБНИКА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43570" y="1928802"/>
            <a:ext cx="257176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15008" y="3071810"/>
            <a:ext cx="257176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hlinkshowjump?jump=nextslide"/>
          </p:cNvPr>
          <p:cNvSpPr/>
          <p:nvPr/>
        </p:nvSpPr>
        <p:spPr>
          <a:xfrm>
            <a:off x="5715008" y="4214818"/>
            <a:ext cx="257176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86446" y="5357826"/>
            <a:ext cx="257176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6465901" y="3249611"/>
            <a:ext cx="107157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6037273" y="4464057"/>
            <a:ext cx="107157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6823091" y="4464057"/>
            <a:ext cx="107157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7108843" y="5607065"/>
            <a:ext cx="107157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6465901" y="5607065"/>
            <a:ext cx="107157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5822959" y="5607065"/>
            <a:ext cx="107157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track-tram-transport-vehicle-prague-public-transport-school-the-tram-land-vehicle-mode-of-transport-rolling-stock-barrandov-937964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28596" y="2739610"/>
            <a:ext cx="3643338" cy="2732504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33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Сколько слогов в слове? Выбери подходящую схему.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0" y="5715016"/>
            <a:ext cx="3857652" cy="928670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</a:rPr>
              <a:t>Вернуться в начало</a:t>
            </a:r>
            <a:endParaRPr lang="ru-RU" sz="2000" b="1" dirty="0">
              <a:solidFill>
                <a:srgbClr val="00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1714488"/>
            <a:ext cx="3429024" cy="92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ТРАМВАЙ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1928802"/>
            <a:ext cx="257176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" action="ppaction://hlinkshowjump?jump=nextslide"/>
          </p:cNvPr>
          <p:cNvSpPr/>
          <p:nvPr/>
        </p:nvSpPr>
        <p:spPr>
          <a:xfrm>
            <a:off x="5643570" y="2928934"/>
            <a:ext cx="257176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643570" y="4143380"/>
            <a:ext cx="257176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643570" y="5286388"/>
            <a:ext cx="257176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6394463" y="3178173"/>
            <a:ext cx="107157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5965835" y="4392619"/>
            <a:ext cx="107157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6751653" y="4392619"/>
            <a:ext cx="107157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751521" y="5535627"/>
            <a:ext cx="107157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6394463" y="5535627"/>
            <a:ext cx="107157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7037405" y="5535627"/>
            <a:ext cx="107157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00001818628b0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571472" y="2571744"/>
            <a:ext cx="3000396" cy="3000396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33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Сколько слогов в слове? Выбери подходящую схему.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0" y="5715016"/>
            <a:ext cx="3857652" cy="928670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</a:rPr>
              <a:t>Вернуться в начало</a:t>
            </a:r>
            <a:endParaRPr lang="ru-RU" sz="2000" b="1" dirty="0">
              <a:solidFill>
                <a:srgbClr val="00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1643050"/>
            <a:ext cx="3429024" cy="92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КУБИКИ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2000240"/>
            <a:ext cx="257176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643570" y="3071810"/>
            <a:ext cx="257176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" action="ppaction://hlinkshowjump?jump=nextslide"/>
          </p:cNvPr>
          <p:cNvSpPr/>
          <p:nvPr/>
        </p:nvSpPr>
        <p:spPr>
          <a:xfrm>
            <a:off x="5643570" y="4143380"/>
            <a:ext cx="257176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643570" y="5214950"/>
            <a:ext cx="257176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6394463" y="3321049"/>
            <a:ext cx="107157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6037273" y="4392619"/>
            <a:ext cx="107157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6823091" y="4392619"/>
            <a:ext cx="107157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751521" y="5535627"/>
            <a:ext cx="107157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6394463" y="5535627"/>
            <a:ext cx="107157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7037405" y="5464189"/>
            <a:ext cx="107157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33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Сколько слогов в слове? Выбери подходящую схему.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0" y="5715016"/>
            <a:ext cx="3857652" cy="928670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</a:rPr>
              <a:t>Вернуться в начало</a:t>
            </a:r>
            <a:endParaRPr lang="ru-RU" sz="2000" b="1" dirty="0">
              <a:solidFill>
                <a:srgbClr val="000066"/>
              </a:solidFill>
            </a:endParaRPr>
          </a:p>
        </p:txBody>
      </p:sp>
      <p:pic>
        <p:nvPicPr>
          <p:cNvPr id="6" name="Содержимое 5" descr="ТИ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642910" y="2571744"/>
            <a:ext cx="3048799" cy="3048799"/>
          </a:xfrm>
        </p:spPr>
      </p:pic>
      <p:sp>
        <p:nvSpPr>
          <p:cNvPr id="7" name="TextBox 6"/>
          <p:cNvSpPr txBox="1"/>
          <p:nvPr/>
        </p:nvSpPr>
        <p:spPr>
          <a:xfrm>
            <a:off x="1000100" y="1643050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ГРИБ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>
            <a:hlinkClick r:id="" action="ppaction://hlinkshowjump?jump=nextslide"/>
          </p:cNvPr>
          <p:cNvSpPr/>
          <p:nvPr/>
        </p:nvSpPr>
        <p:spPr>
          <a:xfrm>
            <a:off x="5500694" y="2000240"/>
            <a:ext cx="257176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00694" y="3071810"/>
            <a:ext cx="257176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500694" y="4214818"/>
            <a:ext cx="257176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500694" y="5429264"/>
            <a:ext cx="257176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6251587" y="3321049"/>
            <a:ext cx="107157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5965835" y="4464057"/>
            <a:ext cx="107157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6680215" y="4464057"/>
            <a:ext cx="107157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608645" y="5678503"/>
            <a:ext cx="107157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6251587" y="5678503"/>
            <a:ext cx="107157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6894529" y="5678503"/>
            <a:ext cx="107157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1200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57158" y="2786058"/>
            <a:ext cx="4183387" cy="2614617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33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Сколько слогов в слове? Выбери подходящую схему.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0" y="5715016"/>
            <a:ext cx="3857652" cy="928670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</a:rPr>
              <a:t>Вернуться в начало</a:t>
            </a:r>
            <a:endParaRPr lang="ru-RU" sz="2000" b="1" dirty="0">
              <a:solidFill>
                <a:srgbClr val="00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1785926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ЗМЕЯ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5008" y="2071678"/>
            <a:ext cx="257176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" action="ppaction://hlinkshowjump?jump=nextslide"/>
          </p:cNvPr>
          <p:cNvSpPr/>
          <p:nvPr/>
        </p:nvSpPr>
        <p:spPr>
          <a:xfrm>
            <a:off x="5715008" y="3071810"/>
            <a:ext cx="257176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15008" y="4286256"/>
            <a:ext cx="257176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86446" y="5500702"/>
            <a:ext cx="257176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6465901" y="3321049"/>
            <a:ext cx="107157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6037273" y="4535495"/>
            <a:ext cx="107157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6823091" y="4535495"/>
            <a:ext cx="107157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822959" y="5749941"/>
            <a:ext cx="107157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6465901" y="5749941"/>
            <a:ext cx="107157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7180281" y="5749941"/>
            <a:ext cx="107157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6572296" cy="785818"/>
          </a:xfrm>
          <a:gradFill>
            <a:gsLst>
              <a:gs pos="0">
                <a:srgbClr val="FFFF0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66"/>
                </a:solidFill>
              </a:rPr>
              <a:t>Выбери раздел: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428860" y="1357298"/>
            <a:ext cx="4000528" cy="1000132"/>
          </a:xfrm>
          <a:prstGeom prst="roundRect">
            <a:avLst/>
          </a:prstGeom>
          <a:gradFill>
            <a:gsLst>
              <a:gs pos="0">
                <a:srgbClr val="00B05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rgbClr val="7030A0"/>
                  </a:solidFill>
                </a:ln>
                <a:hlinkClick r:id="rId3" action="ppaction://hlinksldjump"/>
              </a:rPr>
              <a:t>ЗВУКИ</a:t>
            </a:r>
            <a:endParaRPr lang="ru-RU" sz="3600" b="1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2500298" y="2643182"/>
            <a:ext cx="4000528" cy="1000132"/>
          </a:xfrm>
          <a:prstGeom prst="roundRect">
            <a:avLst/>
          </a:prstGeom>
          <a:gradFill>
            <a:gsLst>
              <a:gs pos="0">
                <a:srgbClr val="00B05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rgbClr val="7030A0"/>
                  </a:solidFill>
                </a:ln>
                <a:hlinkClick r:id="rId4" action="ppaction://hlinksldjump"/>
              </a:rPr>
              <a:t>СЛОВА</a:t>
            </a:r>
            <a:endParaRPr lang="ru-RU" sz="3600" b="1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9" name="Скругленный прямоугольник 8">
            <a:hlinkClick r:id="rId5" action="ppaction://hlinksldjump"/>
          </p:cNvPr>
          <p:cNvSpPr/>
          <p:nvPr/>
        </p:nvSpPr>
        <p:spPr>
          <a:xfrm>
            <a:off x="2500298" y="3857628"/>
            <a:ext cx="4000528" cy="1000132"/>
          </a:xfrm>
          <a:prstGeom prst="roundRect">
            <a:avLst/>
          </a:prstGeom>
          <a:gradFill>
            <a:gsLst>
              <a:gs pos="0">
                <a:srgbClr val="00B05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rgbClr val="7030A0"/>
                  </a:solidFill>
                </a:ln>
                <a:hlinkClick r:id="rId5" action="ppaction://hlinksldjump"/>
              </a:rPr>
              <a:t>СЛОГИ</a:t>
            </a:r>
            <a:endParaRPr lang="ru-RU" sz="3600" b="1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0" name="Скругленный прямоугольник 9">
            <a:hlinkClick r:id="rId6" action="ppaction://hlinksldjump"/>
          </p:cNvPr>
          <p:cNvSpPr/>
          <p:nvPr/>
        </p:nvSpPr>
        <p:spPr>
          <a:xfrm>
            <a:off x="2500298" y="5143512"/>
            <a:ext cx="4000528" cy="1000132"/>
          </a:xfrm>
          <a:prstGeom prst="roundRect">
            <a:avLst/>
          </a:prstGeom>
          <a:gradFill>
            <a:gsLst>
              <a:gs pos="0">
                <a:srgbClr val="00B05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rgbClr val="7030A0"/>
                  </a:solidFill>
                </a:ln>
                <a:hlinkClick r:id="rId6" action="ppaction://hlinksldjump"/>
              </a:rPr>
              <a:t>ПРЕДЛОЖЕНИЯ</a:t>
            </a:r>
            <a:endParaRPr lang="ru-RU" sz="3600" b="1" dirty="0">
              <a:ln>
                <a:solidFill>
                  <a:srgbClr val="7030A0"/>
                </a:solidFill>
              </a:ln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33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Сколько слогов в слове? Выбери подходящую схему.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0" y="5715016"/>
            <a:ext cx="3857652" cy="928670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</a:rPr>
              <a:t>Вернуться в начало</a:t>
            </a:r>
            <a:endParaRPr lang="ru-RU" sz="2000" b="1" dirty="0">
              <a:solidFill>
                <a:srgbClr val="000066"/>
              </a:solidFill>
            </a:endParaRPr>
          </a:p>
        </p:txBody>
      </p:sp>
      <p:pic>
        <p:nvPicPr>
          <p:cNvPr id="8" name="Содержимое 7" descr="Corn-With-Blue-Sky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571472" y="2428868"/>
            <a:ext cx="3114684" cy="3114684"/>
          </a:xfrm>
        </p:spPr>
      </p:pic>
      <p:sp>
        <p:nvSpPr>
          <p:cNvPr id="9" name="TextBox 8"/>
          <p:cNvSpPr txBox="1"/>
          <p:nvPr/>
        </p:nvSpPr>
        <p:spPr>
          <a:xfrm>
            <a:off x="285720" y="1500174"/>
            <a:ext cx="3857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КУКУРУЗА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43570" y="2143116"/>
            <a:ext cx="257176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643570" y="3214686"/>
            <a:ext cx="257176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643570" y="4286256"/>
            <a:ext cx="257176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" action="ppaction://hlinkshowjump?jump=nextslide"/>
          </p:cNvPr>
          <p:cNvSpPr/>
          <p:nvPr/>
        </p:nvSpPr>
        <p:spPr>
          <a:xfrm>
            <a:off x="5643570" y="5429264"/>
            <a:ext cx="257176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6394463" y="3463925"/>
            <a:ext cx="107157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6037273" y="4535495"/>
            <a:ext cx="107157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6751653" y="4535495"/>
            <a:ext cx="107157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5751521" y="5678503"/>
            <a:ext cx="107157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6394463" y="5678503"/>
            <a:ext cx="107157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7037405" y="5678503"/>
            <a:ext cx="107157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428736"/>
            <a:ext cx="6615130" cy="21145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8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ОТЛИЧНЫЙ РЕЗУЛЬТАТ!</a:t>
            </a:r>
            <a:endParaRPr lang="ru-RU" sz="4800" b="1" dirty="0">
              <a:solidFill>
                <a:srgbClr val="8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0" y="5715016"/>
            <a:ext cx="3857652" cy="928670"/>
          </a:xfrm>
          <a:prstGeom prst="leftArrow">
            <a:avLst/>
          </a:prstGeom>
          <a:solidFill>
            <a:srgbClr val="ADF3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Вернуться в начало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Рисунок 5" descr="170-1709206_17735351-бабочка-на-прозрачном-фоне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071934" y="3357562"/>
            <a:ext cx="950536" cy="857232"/>
          </a:xfrm>
          <a:prstGeom prst="rect">
            <a:avLst/>
          </a:prstGeom>
        </p:spPr>
      </p:pic>
      <p:pic>
        <p:nvPicPr>
          <p:cNvPr id="7" name="Рисунок 6" descr="d6e8191edc128a530905829f85509c8f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3071810"/>
            <a:ext cx="1000108" cy="1000108"/>
          </a:xfrm>
          <a:prstGeom prst="rect">
            <a:avLst/>
          </a:prstGeom>
        </p:spPr>
      </p:pic>
      <p:pic>
        <p:nvPicPr>
          <p:cNvPr id="8" name="Рисунок 7" descr="Kartinka_na_prozrachnom_fone_Babochka_1_01001531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286644" y="3714752"/>
            <a:ext cx="1108963" cy="1000108"/>
          </a:xfrm>
          <a:prstGeom prst="rect">
            <a:avLst/>
          </a:prstGeom>
        </p:spPr>
      </p:pic>
      <p:pic>
        <p:nvPicPr>
          <p:cNvPr id="9" name="Рисунок 8" descr="kisspng-clip-art-butterfly-portable-network-graphics-drawi-png-uzantl-kelebek-resimleri-photoshop-kelebe-5bedf184ba3b69.9543654715423205167628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5206" y="1285860"/>
            <a:ext cx="1306264" cy="1015983"/>
          </a:xfrm>
          <a:prstGeom prst="rect">
            <a:avLst/>
          </a:prstGeom>
        </p:spPr>
      </p:pic>
      <p:pic>
        <p:nvPicPr>
          <p:cNvPr id="10" name="Рисунок 9" descr="ол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 flipV="1">
            <a:off x="1357290" y="714356"/>
            <a:ext cx="860750" cy="1071546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00099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3600" dirty="0" smtClean="0"/>
              <a:t>Сколько слов в предложении?</a:t>
            </a:r>
            <a:br>
              <a:rPr lang="ru-RU" sz="3600" dirty="0" smtClean="0"/>
            </a:br>
            <a:r>
              <a:rPr lang="ru-RU" sz="3600" dirty="0" smtClean="0"/>
              <a:t> Выбери цифру.</a:t>
            </a:r>
            <a:endParaRPr lang="ru-RU" sz="3600" dirty="0"/>
          </a:p>
        </p:txBody>
      </p:sp>
      <p:pic>
        <p:nvPicPr>
          <p:cNvPr id="5" name="Содержимое 4" descr="Bedtime-routine-1200x933-compressed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57158" y="1857364"/>
            <a:ext cx="3859030" cy="3000396"/>
          </a:xfrm>
        </p:spPr>
      </p:pic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0" y="5715016"/>
            <a:ext cx="3857652" cy="928670"/>
          </a:xfrm>
          <a:prstGeom prst="leftArrow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6600FF"/>
                </a:solidFill>
              </a:rPr>
              <a:t>Вернуться в начало</a:t>
            </a:r>
            <a:endParaRPr lang="ru-RU" sz="2000" b="1" dirty="0">
              <a:solidFill>
                <a:srgbClr val="66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5143512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Мальчик спит.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929190" y="1857364"/>
            <a:ext cx="1357322" cy="1285884"/>
          </a:xfrm>
          <a:prstGeom prst="ellipse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54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857752" y="3571876"/>
            <a:ext cx="1357322" cy="1285884"/>
          </a:xfrm>
          <a:prstGeom prst="ellipse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929454" y="3643314"/>
            <a:ext cx="1357322" cy="1285884"/>
          </a:xfrm>
          <a:prstGeom prst="ellipse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000760" y="5143512"/>
            <a:ext cx="1357322" cy="1285884"/>
          </a:xfrm>
          <a:prstGeom prst="ellipse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54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>
            <a:hlinkClick r:id="" action="ppaction://hlinkshowjump?jump=nextslide"/>
          </p:cNvPr>
          <p:cNvSpPr/>
          <p:nvPr/>
        </p:nvSpPr>
        <p:spPr>
          <a:xfrm>
            <a:off x="6929454" y="1857364"/>
            <a:ext cx="1357322" cy="1285884"/>
          </a:xfrm>
          <a:prstGeom prst="ellipse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animClr clrSpc="rgb">
                                      <p:cBhvr>
                                        <p:cTn id="4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1200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85720" y="1857364"/>
            <a:ext cx="3254433" cy="2734887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00099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3600" dirty="0" smtClean="0"/>
              <a:t>Сколько слов в предложении?</a:t>
            </a:r>
            <a:br>
              <a:rPr lang="ru-RU" sz="3600" dirty="0" smtClean="0"/>
            </a:br>
            <a:r>
              <a:rPr lang="ru-RU" sz="3600" dirty="0" smtClean="0"/>
              <a:t> Выбери цифру.</a:t>
            </a:r>
            <a:endParaRPr lang="ru-RU" sz="3600" dirty="0"/>
          </a:p>
        </p:txBody>
      </p:sp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0" y="5715016"/>
            <a:ext cx="3857652" cy="928670"/>
          </a:xfrm>
          <a:prstGeom prst="leftArrow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6600FF"/>
                </a:solidFill>
              </a:rPr>
              <a:t>Вернуться в начало</a:t>
            </a:r>
            <a:endParaRPr lang="ru-RU" sz="2000" b="1" dirty="0">
              <a:solidFill>
                <a:srgbClr val="66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4786322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Дети лепят снеговика из снега.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929190" y="1857364"/>
            <a:ext cx="1357322" cy="1285884"/>
          </a:xfrm>
          <a:prstGeom prst="ellipse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54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929454" y="1857364"/>
            <a:ext cx="1357322" cy="1285884"/>
          </a:xfrm>
          <a:prstGeom prst="ellipse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857752" y="3571876"/>
            <a:ext cx="1357322" cy="1285884"/>
          </a:xfrm>
          <a:prstGeom prst="ellipse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929454" y="3643314"/>
            <a:ext cx="1357322" cy="1285884"/>
          </a:xfrm>
          <a:prstGeom prst="ellipse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>
            <a:hlinkClick r:id="" action="ppaction://hlinkshowjump?jump=nextslide"/>
          </p:cNvPr>
          <p:cNvSpPr/>
          <p:nvPr/>
        </p:nvSpPr>
        <p:spPr>
          <a:xfrm>
            <a:off x="6000760" y="5143512"/>
            <a:ext cx="1357322" cy="1285884"/>
          </a:xfrm>
          <a:prstGeom prst="ellipse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54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animClr clrSpc="rgb">
                                      <p:cBhvr>
                                        <p:cTn id="4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epositphotos_44490307-stock-photo-cute-little-girl-drinks-orange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714348" y="1571612"/>
            <a:ext cx="2454026" cy="3400436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00099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3600" dirty="0" smtClean="0"/>
              <a:t>Сколько слов в предложении?</a:t>
            </a:r>
            <a:br>
              <a:rPr lang="ru-RU" sz="3600" dirty="0" smtClean="0"/>
            </a:br>
            <a:r>
              <a:rPr lang="ru-RU" sz="3600" dirty="0" smtClean="0"/>
              <a:t> Выбери цифру.</a:t>
            </a:r>
            <a:endParaRPr lang="ru-RU" sz="3600" dirty="0"/>
          </a:p>
        </p:txBody>
      </p:sp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0" y="5715016"/>
            <a:ext cx="3857652" cy="928670"/>
          </a:xfrm>
          <a:prstGeom prst="leftArrow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6600FF"/>
                </a:solidFill>
              </a:rPr>
              <a:t>Вернуться в начало</a:t>
            </a:r>
            <a:endParaRPr lang="ru-RU" sz="2000" b="1" dirty="0">
              <a:solidFill>
                <a:srgbClr val="66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5000636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Девочка пьёт апельсиновый сок.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929190" y="1857364"/>
            <a:ext cx="1357322" cy="1285884"/>
          </a:xfrm>
          <a:prstGeom prst="ellipse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54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929454" y="1857364"/>
            <a:ext cx="1357322" cy="1285884"/>
          </a:xfrm>
          <a:prstGeom prst="ellipse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857752" y="3571876"/>
            <a:ext cx="1357322" cy="1285884"/>
          </a:xfrm>
          <a:prstGeom prst="ellipse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>
            <a:hlinkClick r:id="" action="ppaction://hlinkshowjump?jump=nextslide"/>
          </p:cNvPr>
          <p:cNvSpPr/>
          <p:nvPr/>
        </p:nvSpPr>
        <p:spPr>
          <a:xfrm>
            <a:off x="6929454" y="3643314"/>
            <a:ext cx="1357322" cy="1285884"/>
          </a:xfrm>
          <a:prstGeom prst="ellipse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000760" y="5143512"/>
            <a:ext cx="1357322" cy="1285884"/>
          </a:xfrm>
          <a:prstGeom prst="ellipse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54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animClr clrSpc="rgb">
                                      <p:cBhvr>
                                        <p:cTn id="4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77f24d1cb232ae824cb29e1cb6cdef47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714348" y="1714488"/>
            <a:ext cx="2494427" cy="3186122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00099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3600" dirty="0" smtClean="0"/>
              <a:t>Сколько слов в предложении?</a:t>
            </a:r>
            <a:br>
              <a:rPr lang="ru-RU" sz="3600" dirty="0" smtClean="0"/>
            </a:br>
            <a:r>
              <a:rPr lang="ru-RU" sz="3600" dirty="0" smtClean="0"/>
              <a:t> Выбери цифру.</a:t>
            </a:r>
            <a:endParaRPr lang="ru-RU" sz="3600" dirty="0"/>
          </a:p>
        </p:txBody>
      </p:sp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0" y="5715016"/>
            <a:ext cx="3857652" cy="928670"/>
          </a:xfrm>
          <a:prstGeom prst="leftArrow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6600FF"/>
                </a:solidFill>
              </a:rPr>
              <a:t>Вернуться в начало</a:t>
            </a:r>
            <a:endParaRPr lang="ru-RU" sz="2000" b="1" dirty="0">
              <a:solidFill>
                <a:srgbClr val="66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5000636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Морозно.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>
            <a:hlinkClick r:id="" action="ppaction://hlinkshowjump?jump=nextslide"/>
          </p:cNvPr>
          <p:cNvSpPr/>
          <p:nvPr/>
        </p:nvSpPr>
        <p:spPr>
          <a:xfrm>
            <a:off x="4929190" y="1857364"/>
            <a:ext cx="1357322" cy="1285884"/>
          </a:xfrm>
          <a:prstGeom prst="ellipse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54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929454" y="1857364"/>
            <a:ext cx="1357322" cy="1285884"/>
          </a:xfrm>
          <a:prstGeom prst="ellipse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857752" y="3571876"/>
            <a:ext cx="1357322" cy="1285884"/>
          </a:xfrm>
          <a:prstGeom prst="ellipse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929454" y="3643314"/>
            <a:ext cx="1357322" cy="1285884"/>
          </a:xfrm>
          <a:prstGeom prst="ellipse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000760" y="5143512"/>
            <a:ext cx="1357322" cy="1285884"/>
          </a:xfrm>
          <a:prstGeom prst="ellipse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54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animClr clrSpc="rgb">
                                      <p:cBhvr>
                                        <p:cTn id="4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epositphotos_22206829-stock-photo-dog-isolated-on-white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28597" y="1785927"/>
            <a:ext cx="4071965" cy="2714643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00099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3600" dirty="0" smtClean="0"/>
              <a:t>Сколько слов в предложении?</a:t>
            </a:r>
            <a:br>
              <a:rPr lang="ru-RU" sz="3600" dirty="0" smtClean="0"/>
            </a:br>
            <a:r>
              <a:rPr lang="ru-RU" sz="3600" dirty="0" smtClean="0"/>
              <a:t> Выбери цифру.</a:t>
            </a:r>
            <a:endParaRPr lang="ru-RU" sz="3600" dirty="0"/>
          </a:p>
        </p:txBody>
      </p:sp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0" y="5715016"/>
            <a:ext cx="3857652" cy="928670"/>
          </a:xfrm>
          <a:prstGeom prst="leftArrow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6600FF"/>
                </a:solidFill>
              </a:rPr>
              <a:t>Вернуться в начало</a:t>
            </a:r>
            <a:endParaRPr lang="ru-RU" sz="2000" b="1" dirty="0">
              <a:solidFill>
                <a:srgbClr val="66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5000636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Собака грызёт косточку.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929190" y="1857364"/>
            <a:ext cx="1357322" cy="1285884"/>
          </a:xfrm>
          <a:prstGeom prst="ellipse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54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929454" y="1857364"/>
            <a:ext cx="1357322" cy="1285884"/>
          </a:xfrm>
          <a:prstGeom prst="ellipse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>
            <a:hlinkClick r:id="" action="ppaction://hlinkshowjump?jump=nextslide"/>
          </p:cNvPr>
          <p:cNvSpPr/>
          <p:nvPr/>
        </p:nvSpPr>
        <p:spPr>
          <a:xfrm>
            <a:off x="4857752" y="3571876"/>
            <a:ext cx="1357322" cy="1285884"/>
          </a:xfrm>
          <a:prstGeom prst="ellipse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929454" y="3643314"/>
            <a:ext cx="1357322" cy="1285884"/>
          </a:xfrm>
          <a:prstGeom prst="ellipse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000760" y="5143512"/>
            <a:ext cx="1357322" cy="1285884"/>
          </a:xfrm>
          <a:prstGeom prst="ellipse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54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animClr clrSpc="rgb">
                                      <p:cBhvr>
                                        <p:cTn id="4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ми-ый-очаровате-ьный-ма-ьчик-ест-мороженое-от-чашки-ваф-и-97214713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857224" y="1643050"/>
            <a:ext cx="2214578" cy="3344161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00099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>Выбери подходящую  схему предложения.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0" y="5715016"/>
            <a:ext cx="3857652" cy="928670"/>
          </a:xfrm>
          <a:prstGeom prst="leftArrow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6600FF"/>
                </a:solidFill>
              </a:rPr>
              <a:t>Вернуться в начало</a:t>
            </a:r>
            <a:endParaRPr lang="ru-RU" sz="2000" b="1" dirty="0">
              <a:solidFill>
                <a:srgbClr val="66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5143512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Дима любит мороженое?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1857364"/>
            <a:ext cx="4357718" cy="9286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3286124"/>
            <a:ext cx="4357718" cy="9286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hlinkClick r:id="" action="ppaction://hlinkshowjump?jump=nextslide"/>
          </p:cNvPr>
          <p:cNvSpPr/>
          <p:nvPr/>
        </p:nvSpPr>
        <p:spPr>
          <a:xfrm>
            <a:off x="4214810" y="4714884"/>
            <a:ext cx="4357718" cy="9286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4214810" y="2214554"/>
            <a:ext cx="428628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429124" y="2428868"/>
            <a:ext cx="642942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500694" y="2428868"/>
            <a:ext cx="928694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858016" y="2428868"/>
            <a:ext cx="1000132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8072462" y="2428868"/>
            <a:ext cx="71438" cy="714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4287042" y="3713958"/>
            <a:ext cx="428628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500562" y="3929066"/>
            <a:ext cx="642942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357818" y="3929066"/>
            <a:ext cx="71438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286512" y="3929066"/>
            <a:ext cx="71438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215206" y="3929066"/>
            <a:ext cx="785818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8072462" y="3500438"/>
            <a:ext cx="28575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?</a:t>
            </a:r>
            <a:endParaRPr lang="ru-RU" sz="3200" b="1" dirty="0">
              <a:solidFill>
                <a:schemeClr val="tx1"/>
              </a:solidFill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5400000">
            <a:off x="4287042" y="5142718"/>
            <a:ext cx="428628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500562" y="5357826"/>
            <a:ext cx="642942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572132" y="5357826"/>
            <a:ext cx="928694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786578" y="5357826"/>
            <a:ext cx="1000132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7858148" y="4929198"/>
            <a:ext cx="28575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?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6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555208" y="1600201"/>
            <a:ext cx="3812459" cy="2543179"/>
          </a:xfrm>
        </p:spPr>
      </p:pic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0" y="5715016"/>
            <a:ext cx="3857652" cy="928670"/>
          </a:xfrm>
          <a:prstGeom prst="leftArrow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6600FF"/>
                </a:solidFill>
              </a:rPr>
              <a:t>Вернуться в начало</a:t>
            </a:r>
            <a:endParaRPr lang="ru-RU" sz="2000" b="1" dirty="0">
              <a:solidFill>
                <a:srgbClr val="6600FF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00099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>Выбери подходящую  схему предложения.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4500570"/>
            <a:ext cx="371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Кошка Мурка лакает молоко.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>
            <a:hlinkClick r:id="" action="ppaction://hlinkshowjump?jump=nextslide"/>
          </p:cNvPr>
          <p:cNvSpPr/>
          <p:nvPr/>
        </p:nvSpPr>
        <p:spPr>
          <a:xfrm>
            <a:off x="4500562" y="1857364"/>
            <a:ext cx="4357718" cy="9286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3357562"/>
            <a:ext cx="4357718" cy="9286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4857760"/>
            <a:ext cx="4357718" cy="9286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4501356" y="2285198"/>
            <a:ext cx="428628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5572926" y="2285198"/>
            <a:ext cx="428628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5715802" y="3785396"/>
            <a:ext cx="428628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4644232" y="5285594"/>
            <a:ext cx="428628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4644232" y="3785396"/>
            <a:ext cx="428628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929322" y="4000504"/>
            <a:ext cx="71438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857752" y="5500702"/>
            <a:ext cx="71438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857752" y="4000504"/>
            <a:ext cx="71438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786446" y="2500306"/>
            <a:ext cx="71438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714876" y="2500306"/>
            <a:ext cx="71438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715140" y="5500702"/>
            <a:ext cx="71438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786446" y="5500702"/>
            <a:ext cx="71438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715140" y="2500306"/>
            <a:ext cx="71438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000892" y="4000504"/>
            <a:ext cx="71438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643834" y="2500306"/>
            <a:ext cx="71438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643834" y="5500702"/>
            <a:ext cx="71438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8501090" y="5500702"/>
            <a:ext cx="71438" cy="714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929586" y="3929066"/>
            <a:ext cx="71438" cy="714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501090" y="2500306"/>
            <a:ext cx="71438" cy="714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0" y="5715016"/>
            <a:ext cx="3857652" cy="928670"/>
          </a:xfrm>
          <a:prstGeom prst="leftArrow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6600FF"/>
                </a:solidFill>
              </a:rPr>
              <a:t>Вернуться в начало</a:t>
            </a:r>
            <a:endParaRPr lang="ru-RU" sz="2000" b="1" dirty="0">
              <a:solidFill>
                <a:srgbClr val="6600FF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00099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>Выбери подходящую  схему предложения.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8" name="Содержимое 7" descr="328541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428596" y="1928802"/>
            <a:ext cx="3647339" cy="2428086"/>
          </a:xfrm>
        </p:spPr>
      </p:pic>
      <p:sp>
        <p:nvSpPr>
          <p:cNvPr id="9" name="TextBox 8"/>
          <p:cNvSpPr txBox="1"/>
          <p:nvPr/>
        </p:nvSpPr>
        <p:spPr>
          <a:xfrm>
            <a:off x="357158" y="4500570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Вот это арбуз!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6248" y="1857364"/>
            <a:ext cx="4357718" cy="9286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hlinkshowjump?jump=nextslide"/>
          </p:cNvPr>
          <p:cNvSpPr/>
          <p:nvPr/>
        </p:nvSpPr>
        <p:spPr>
          <a:xfrm>
            <a:off x="4357686" y="3214686"/>
            <a:ext cx="4357718" cy="9286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357686" y="4643446"/>
            <a:ext cx="4357718" cy="9286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4358480" y="2285198"/>
            <a:ext cx="428628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4429918" y="5071280"/>
            <a:ext cx="428628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4429918" y="3642520"/>
            <a:ext cx="428628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572000" y="2500306"/>
            <a:ext cx="642942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43438" y="3857628"/>
            <a:ext cx="642942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643438" y="5286388"/>
            <a:ext cx="642942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500694" y="2500306"/>
            <a:ext cx="928694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572132" y="5286388"/>
            <a:ext cx="928694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500694" y="3857628"/>
            <a:ext cx="928694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786578" y="5286388"/>
            <a:ext cx="1000132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715140" y="3857628"/>
            <a:ext cx="1000132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6572264" y="2428868"/>
            <a:ext cx="71438" cy="714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929586" y="5286388"/>
            <a:ext cx="61914" cy="6191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858148" y="3500438"/>
            <a:ext cx="28575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!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FF00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Выбери слово, которое начинается с гласного звука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артинка-для-детей-дятел-на-дереве_00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500430" y="2357430"/>
            <a:ext cx="2143141" cy="3214710"/>
          </a:xfrm>
        </p:spPr>
      </p:pic>
      <p:pic>
        <p:nvPicPr>
          <p:cNvPr id="5" name="Рисунок 4" descr="vorobej-foto-10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86446" y="4286256"/>
            <a:ext cx="3214710" cy="2148834"/>
          </a:xfrm>
          <a:prstGeom prst="rect">
            <a:avLst/>
          </a:prstGeom>
        </p:spPr>
      </p:pic>
      <p:pic>
        <p:nvPicPr>
          <p:cNvPr id="6" name="Рисунок 5" descr="3194366_large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4282" y="1571612"/>
            <a:ext cx="3143272" cy="2120280"/>
          </a:xfrm>
          <a:prstGeom prst="rect">
            <a:avLst/>
          </a:prstGeom>
        </p:spPr>
      </p:pic>
      <p:sp>
        <p:nvSpPr>
          <p:cNvPr id="7" name="Стрелка влево 6">
            <a:hlinkClick r:id="rId6" action="ppaction://hlinksldjump"/>
          </p:cNvPr>
          <p:cNvSpPr/>
          <p:nvPr/>
        </p:nvSpPr>
        <p:spPr>
          <a:xfrm>
            <a:off x="214282" y="5643578"/>
            <a:ext cx="3857652" cy="928670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Вернуться в начало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391677-sepik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500034" y="1785926"/>
            <a:ext cx="3707613" cy="2786082"/>
          </a:xfrm>
        </p:spPr>
      </p:pic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0" y="5715016"/>
            <a:ext cx="3857652" cy="928670"/>
          </a:xfrm>
          <a:prstGeom prst="leftArrow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6600FF"/>
                </a:solidFill>
              </a:rPr>
              <a:t>Вернуться в начало</a:t>
            </a:r>
            <a:endParaRPr lang="ru-RU" sz="2000" b="1" dirty="0">
              <a:solidFill>
                <a:srgbClr val="6600FF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00099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>Выбери подходящую  схему предложения.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4929198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Наступила осень.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>
            <a:hlinkClick r:id="" action="ppaction://hlinkshowjump?jump=nextslide"/>
          </p:cNvPr>
          <p:cNvSpPr/>
          <p:nvPr/>
        </p:nvSpPr>
        <p:spPr>
          <a:xfrm>
            <a:off x="4429124" y="2000240"/>
            <a:ext cx="4357718" cy="9286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9124" y="3429000"/>
            <a:ext cx="4357718" cy="9286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9124" y="4857760"/>
            <a:ext cx="4357718" cy="9286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4644232" y="2428074"/>
            <a:ext cx="428628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4644232" y="3856834"/>
            <a:ext cx="428628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4715670" y="5285594"/>
            <a:ext cx="428628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929322" y="2643182"/>
            <a:ext cx="642942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857752" y="2643182"/>
            <a:ext cx="642942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929190" y="5500702"/>
            <a:ext cx="642942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857752" y="4071942"/>
            <a:ext cx="642942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857884" y="5500702"/>
            <a:ext cx="642942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786578" y="4071942"/>
            <a:ext cx="642942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786446" y="4071942"/>
            <a:ext cx="642942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7572396" y="4071942"/>
            <a:ext cx="71438" cy="714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724664" y="2581268"/>
            <a:ext cx="71438" cy="714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428736"/>
            <a:ext cx="6615130" cy="21145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8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ОТЛИЧНЫЙ РЕЗУЛЬТАТ!</a:t>
            </a:r>
            <a:endParaRPr lang="ru-RU" sz="4800" b="1" dirty="0">
              <a:solidFill>
                <a:srgbClr val="8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0" y="5715016"/>
            <a:ext cx="3857652" cy="928670"/>
          </a:xfrm>
          <a:prstGeom prst="leftArrow">
            <a:avLst/>
          </a:prstGeom>
          <a:solidFill>
            <a:srgbClr val="ADF3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Вернуться в начало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Рисунок 5" descr="170-1709206_17735351-бабочка-на-прозрачном-фоне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071934" y="3357562"/>
            <a:ext cx="950536" cy="857232"/>
          </a:xfrm>
          <a:prstGeom prst="rect">
            <a:avLst/>
          </a:prstGeom>
        </p:spPr>
      </p:pic>
      <p:pic>
        <p:nvPicPr>
          <p:cNvPr id="7" name="Рисунок 6" descr="d6e8191edc128a530905829f85509c8f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3071810"/>
            <a:ext cx="1000108" cy="1000108"/>
          </a:xfrm>
          <a:prstGeom prst="rect">
            <a:avLst/>
          </a:prstGeom>
        </p:spPr>
      </p:pic>
      <p:pic>
        <p:nvPicPr>
          <p:cNvPr id="8" name="Рисунок 7" descr="Kartinka_na_prozrachnom_fone_Babochka_1_01001531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286644" y="3714752"/>
            <a:ext cx="1108963" cy="1000108"/>
          </a:xfrm>
          <a:prstGeom prst="rect">
            <a:avLst/>
          </a:prstGeom>
        </p:spPr>
      </p:pic>
      <p:pic>
        <p:nvPicPr>
          <p:cNvPr id="9" name="Рисунок 8" descr="kisspng-clip-art-butterfly-portable-network-graphics-drawi-png-uzantl-kelebek-resimleri-photoshop-kelebe-5bedf184ba3b69.9543654715423205167628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5206" y="1285860"/>
            <a:ext cx="1306264" cy="1015983"/>
          </a:xfrm>
          <a:prstGeom prst="rect">
            <a:avLst/>
          </a:prstGeom>
        </p:spPr>
      </p:pic>
      <p:pic>
        <p:nvPicPr>
          <p:cNvPr id="10" name="Рисунок 9" descr="ол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 flipV="1">
            <a:off x="1357290" y="714356"/>
            <a:ext cx="860750" cy="1071546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medved-mishka-solnechno-dikaia-priroda-buryi-svet-progulka-p.jpg">
            <a:hlinkClick r:id="" action="ppaction://hlinkshowjump?jump=nextslide"/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714875" y="1785926"/>
            <a:ext cx="4000528" cy="2500330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FF00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Выбери слово, которое начинается с мягкого согласного звука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214282" y="5643578"/>
            <a:ext cx="3857652" cy="928670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Вернуться в начало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0218986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00562" y="4429132"/>
            <a:ext cx="4297678" cy="2238374"/>
          </a:xfrm>
          <a:prstGeom prst="rect">
            <a:avLst/>
          </a:prstGeom>
        </p:spPr>
      </p:pic>
      <p:pic>
        <p:nvPicPr>
          <p:cNvPr id="8" name="Рисунок 7" descr="321360-alexfas0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28596" y="2143116"/>
            <a:ext cx="3857619" cy="2573756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ор.jpg">
            <a:hlinkClick r:id="" action="ppaction://hlinkshowjump?jump=nextslide"/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786314" y="1571612"/>
            <a:ext cx="3500462" cy="2333641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FF00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Выбери слово, которое начинается с твердого согласного звука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214282" y="5643578"/>
            <a:ext cx="3857652" cy="928670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Вернуться в начало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s120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857752" y="4143380"/>
            <a:ext cx="3571900" cy="2500330"/>
          </a:xfrm>
          <a:prstGeom prst="rect">
            <a:avLst/>
          </a:prstGeom>
        </p:spPr>
      </p:pic>
      <p:pic>
        <p:nvPicPr>
          <p:cNvPr id="8" name="Рисунок 7" descr="s120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0034" y="2285992"/>
            <a:ext cx="3429024" cy="2772687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58f97128Nb24939b4.jpg">
            <a:hlinkClick r:id="" action="ppaction://hlinkshowjump?jump=nextslide"/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85720" y="1643050"/>
            <a:ext cx="2214578" cy="2214578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FF00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Выбери слово, которое начинается со звонкого согласного звука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214282" y="5643578"/>
            <a:ext cx="3857652" cy="928670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Вернуться в начало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360fc256f0f3ef026a12dfa140564ca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857488" y="2285992"/>
            <a:ext cx="2730624" cy="2384588"/>
          </a:xfrm>
          <a:prstGeom prst="rect">
            <a:avLst/>
          </a:prstGeom>
        </p:spPr>
      </p:pic>
      <p:pic>
        <p:nvPicPr>
          <p:cNvPr id="12" name="Рисунок 11" descr="100024705653b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857884" y="4326150"/>
            <a:ext cx="2882492" cy="2246098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3d580f9144d9b269aa23383c49ef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5429256" y="1571612"/>
            <a:ext cx="2378524" cy="2268535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FF00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Выбери слово, которое начинается с глухого согласного звука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214282" y="5643578"/>
            <a:ext cx="3857652" cy="928670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Вернуться в начало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1020480809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8596" y="1643050"/>
            <a:ext cx="3643338" cy="2375456"/>
          </a:xfrm>
          <a:prstGeom prst="rect">
            <a:avLst/>
          </a:prstGeom>
        </p:spPr>
      </p:pic>
      <p:pic>
        <p:nvPicPr>
          <p:cNvPr id="8" name="Рисунок 7" descr="rainbow-clipart-cute-175642-8914669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643438" y="4143380"/>
            <a:ext cx="3929058" cy="2525059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037-048-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28596" y="1571611"/>
            <a:ext cx="2214578" cy="2760063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FF00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Выбери слово, в котором последний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звук -  гласный.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214282" y="5643578"/>
            <a:ext cx="3857652" cy="928670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Вернуться в начало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bernskiy_zennenhund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071802" y="2357430"/>
            <a:ext cx="2838721" cy="2538150"/>
          </a:xfrm>
          <a:prstGeom prst="rect">
            <a:avLst/>
          </a:prstGeom>
        </p:spPr>
      </p:pic>
      <p:pic>
        <p:nvPicPr>
          <p:cNvPr id="8" name="Рисунок 7" descr="picture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429388" y="3786190"/>
            <a:ext cx="2367639" cy="2762245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660</Words>
  <Application>Microsoft Office PowerPoint</Application>
  <PresentationFormat>Экран (4:3)</PresentationFormat>
  <Paragraphs>153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 Игра  для  закрепления материала  по обучению грамоте  для детей 6-7 лет «Я с грамотой  дружу!» </vt:lpstr>
      <vt:lpstr>Правила игры.</vt:lpstr>
      <vt:lpstr>Выбери раздел:</vt:lpstr>
      <vt:lpstr>Выбери слово, которое начинается с гласного звука</vt:lpstr>
      <vt:lpstr>Выбери слово, которое начинается с мягкого согласного звука</vt:lpstr>
      <vt:lpstr>Выбери слово, которое начинается с твердого согласного звука</vt:lpstr>
      <vt:lpstr>Выбери слово, которое начинается со звонкого согласного звука</vt:lpstr>
      <vt:lpstr>Выбери слово, которое начинается с глухого согласного звука</vt:lpstr>
      <vt:lpstr>Выбери слово, в котором последний  звук -  гласный.</vt:lpstr>
      <vt:lpstr>Выбери слово, в котором последний звук согласный мягкий.</vt:lpstr>
      <vt:lpstr>Слайд 11</vt:lpstr>
      <vt:lpstr>Выбери подходящую схему к слову</vt:lpstr>
      <vt:lpstr>Выбери подходящую схему к слову</vt:lpstr>
      <vt:lpstr>Выбери подходящую схему к слову</vt:lpstr>
      <vt:lpstr>Выбери подходящую схему к слову</vt:lpstr>
      <vt:lpstr>Выбери подходящую схему к слову</vt:lpstr>
      <vt:lpstr>Выбери подходящую схему к слову</vt:lpstr>
      <vt:lpstr>Выбери подходящую схему к слову</vt:lpstr>
      <vt:lpstr>Выбери подходящую схему к слову</vt:lpstr>
      <vt:lpstr>Выбери подходящую схему к слову</vt:lpstr>
      <vt:lpstr>Слайд 21</vt:lpstr>
      <vt:lpstr>Сколько слогов в слове? Выбери подходящую схему.</vt:lpstr>
      <vt:lpstr>Сколько слогов в слове? Выбери подходящую схему.</vt:lpstr>
      <vt:lpstr>Сколько слогов в слове? Выбери подходящую схему.</vt:lpstr>
      <vt:lpstr>Сколько слогов в слове? Выбери подходящую схему.</vt:lpstr>
      <vt:lpstr>Сколько слогов в слове? Выбери подходящую схему.</vt:lpstr>
      <vt:lpstr>Сколько слогов в слове? Выбери подходящую схему.</vt:lpstr>
      <vt:lpstr>Сколько слогов в слове? Выбери подходящую схему.</vt:lpstr>
      <vt:lpstr>Сколько слогов в слове? Выбери подходящую схему.</vt:lpstr>
      <vt:lpstr>Сколько слогов в слове? Выбери подходящую схему.</vt:lpstr>
      <vt:lpstr>Слайд 31</vt:lpstr>
      <vt:lpstr>Сколько слов в предложении?  Выбери цифру.</vt:lpstr>
      <vt:lpstr>Сколько слов в предложении?  Выбери цифру.</vt:lpstr>
      <vt:lpstr>Сколько слов в предложении?  Выбери цифру.</vt:lpstr>
      <vt:lpstr>Сколько слов в предложении?  Выбери цифру.</vt:lpstr>
      <vt:lpstr>Сколько слов в предложении?  Выбери цифру.</vt:lpstr>
      <vt:lpstr> Выбери подходящую  схему предложения. </vt:lpstr>
      <vt:lpstr> Выбери подходящую  схему предложения. </vt:lpstr>
      <vt:lpstr> Выбери подходящую  схему предложения. </vt:lpstr>
      <vt:lpstr> Выбери подходящую  схему предложения. 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 для  закрепления материала  по обучению грамоте  для детей 6-7 лет  «Я с грамотой  дружу!»</dc:title>
  <dc:creator>Пользователь</dc:creator>
  <cp:lastModifiedBy>Пользователь</cp:lastModifiedBy>
  <cp:revision>66</cp:revision>
  <dcterms:created xsi:type="dcterms:W3CDTF">2020-04-13T18:35:22Z</dcterms:created>
  <dcterms:modified xsi:type="dcterms:W3CDTF">2020-05-16T14:56:11Z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