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5" r:id="rId17"/>
    <p:sldId id="270" r:id="rId18"/>
    <p:sldId id="271" r:id="rId19"/>
    <p:sldId id="274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2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kern="0" dirty="0" smtClean="0">
                <a:solidFill>
                  <a:prstClr val="black"/>
                </a:solidFill>
              </a:rPr>
              <a:t>МБДОУ №8 «Улыбка» </a:t>
            </a:r>
            <a:r>
              <a:rPr lang="ru-RU" sz="2800" b="1" kern="0" dirty="0" err="1" smtClean="0">
                <a:solidFill>
                  <a:prstClr val="black"/>
                </a:solidFill>
              </a:rPr>
              <a:t>с.Советское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43608" y="1484785"/>
            <a:ext cx="7681000" cy="30963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Полилингвальная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модель поликультурного образования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9607E31-A84F-4E02-9390-2369B9CD6352}"/>
              </a:ext>
            </a:extLst>
          </p:cNvPr>
          <p:cNvSpPr/>
          <p:nvPr/>
        </p:nvSpPr>
        <p:spPr>
          <a:xfrm rot="10800000" flipV="1">
            <a:off x="5724127" y="4937402"/>
            <a:ext cx="3168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Составила  старший воспитатель  :</a:t>
            </a:r>
          </a:p>
          <a:p>
            <a:r>
              <a:rPr lang="ru-RU" dirty="0" err="1" smtClean="0"/>
              <a:t>Роот</a:t>
            </a:r>
            <a:r>
              <a:rPr lang="ru-RU" dirty="0" smtClean="0"/>
              <a:t> М.В. </a:t>
            </a:r>
          </a:p>
        </p:txBody>
      </p:sp>
    </p:spTree>
    <p:extLst>
      <p:ext uri="{BB962C8B-B14F-4D97-AF65-F5344CB8AC3E}">
        <p14:creationId xmlns:p14="http://schemas.microsoft.com/office/powerpoint/2010/main" val="3016195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289B2F-7FEB-4656-97D4-24CBAC2C43F7}"/>
              </a:ext>
            </a:extLst>
          </p:cNvPr>
          <p:cNvSpPr/>
          <p:nvPr/>
        </p:nvSpPr>
        <p:spPr>
          <a:xfrm>
            <a:off x="214282" y="703932"/>
            <a:ext cx="5256584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2737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72547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1. Поддержка национальной культуры.</a:t>
            </a:r>
          </a:p>
          <a:p>
            <a:r>
              <a:rPr lang="ru-RU" sz="2400" b="1" i="1" dirty="0"/>
              <a:t>2. Создание языковой среды.</a:t>
            </a:r>
          </a:p>
          <a:p>
            <a:r>
              <a:rPr lang="ru-RU" sz="2400" b="1" i="1" dirty="0"/>
              <a:t>3. Дифференциальный подход.</a:t>
            </a:r>
          </a:p>
          <a:p>
            <a:r>
              <a:rPr lang="ru-RU" sz="2400" b="1" i="1" dirty="0"/>
              <a:t>4. Преемственность со школой в </a:t>
            </a:r>
            <a:r>
              <a:rPr lang="ru-RU" sz="2400" b="1" i="1" dirty="0" err="1"/>
              <a:t>полилингвальном</a:t>
            </a:r>
            <a:r>
              <a:rPr lang="ru-RU" sz="2400" b="1" i="1" dirty="0"/>
              <a:t> направлении.</a:t>
            </a:r>
          </a:p>
          <a:p>
            <a:r>
              <a:rPr lang="ru-RU" sz="2400" b="1" i="1" dirty="0"/>
              <a:t>5. Сетевой принцип организации методической работы и повышения квалификации педагогов.</a:t>
            </a:r>
          </a:p>
          <a:p>
            <a:r>
              <a:rPr lang="ru-RU" sz="2400" b="1" i="1" dirty="0"/>
              <a:t>6. Принцип культурной ценности.</a:t>
            </a:r>
          </a:p>
          <a:p>
            <a:r>
              <a:rPr lang="ru-RU" sz="2400" b="1" i="1" dirty="0"/>
              <a:t>7. Принцип историко-культурной направленности, предполагающий необходимость изучения фольклора, национального искусства, обычаев и традиций, развитие целостного поликультурного мировоззрения.</a:t>
            </a:r>
          </a:p>
          <a:p>
            <a:r>
              <a:rPr lang="ru-RU" sz="2400" b="1" i="1" dirty="0"/>
              <a:t>8. Вариативность.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2990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792330-7DC8-449A-ABEC-05CE161173B6}"/>
              </a:ext>
            </a:extLst>
          </p:cNvPr>
          <p:cNvSpPr/>
          <p:nvPr/>
        </p:nvSpPr>
        <p:spPr>
          <a:xfrm>
            <a:off x="1259632" y="144696"/>
            <a:ext cx="6357982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Н</a:t>
            </a:r>
            <a:r>
              <a:rPr lang="ru-RU" sz="2400" dirty="0" smtClean="0"/>
              <a:t>ормативно-правовые  документы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AppData\Local\Temp\Rar$DRa0.741\_20220407_15202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0370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Temp\Rar$DRa0.305\_20220407_1521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48" y="998263"/>
            <a:ext cx="1973750" cy="27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AppData\Local\Temp\Rar$DRa0.445\_20220407_15213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79" y="1056022"/>
            <a:ext cx="19352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AppData\Local\Temp\Rar$DRa0.744\_20220407_15220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78364"/>
            <a:ext cx="17824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AppData\Local\Temp\Rar$DRa1.186\_20220407_152238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5" y="4149080"/>
            <a:ext cx="18140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AppData\Local\Temp\Rar$DRa0.988\_20220407_152315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11" y="4036555"/>
            <a:ext cx="1893587" cy="267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AppData\Local\Temp\Rar$DRa0.091\_20220407_152346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9" y="4149080"/>
            <a:ext cx="18140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Temp\Rar$DRa0.972\_20220407_15251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6916" y="159308"/>
            <a:ext cx="2747528" cy="323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AppData\Local\Temp\Rar$DRa0.723\_20220407_15253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48" y="260648"/>
            <a:ext cx="2318320" cy="32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AppData\Local\Temp\Rar$DRa0.783\_20220407_15244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23" y="3465003"/>
            <a:ext cx="2636121" cy="32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AppData\Local\Temp\Rar$DRa0.707\_20220407_152413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25044"/>
            <a:ext cx="2414815" cy="28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1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Ra0.389\презент маша\анкета р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5660"/>
            <a:ext cx="2520280" cy="35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AppData\Local\Temp\Rar$DRa0.802\презент маша\анке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462029"/>
            <a:ext cx="2664296" cy="37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0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Ra0.723\презент маша\11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3"/>
            <a:ext cx="261307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Ra0.266\презент маша\11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853950" cy="27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Rar$DRa0.412\презент маша\11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6" y="739606"/>
            <a:ext cx="2939994" cy="21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Rar$DRa0.476\презент маша\11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02" y="739606"/>
            <a:ext cx="240117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Temp\Rar$DRa0.158\презент маша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10823"/>
            <a:ext cx="2634626" cy="19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4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Temp\Rar$DRa0.531\презент маша\1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332656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AppData\Local\Temp\Rar$DRa0.748\презент маша\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760308" cy="20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AppData\Local\Temp\Rar$DRa0.586\презент маша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28106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AppData\Local\Temp\Rar$DRa1.963\презент маша\12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2070231" cy="27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AppData\Local\Temp\Rar$DRa0.020\презент маша\слайд 12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57" y="4166619"/>
            <a:ext cx="2904323" cy="20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AppData\Local\Temp\Rar$DRa0.177\презент маша\слайд 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2852937"/>
            <a:ext cx="24596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9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989528" y="139903"/>
            <a:ext cx="51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Национальные уголки</a:t>
            </a:r>
            <a:endParaRPr lang="ru-RU" sz="3200" b="1" i="1" dirty="0"/>
          </a:p>
        </p:txBody>
      </p:sp>
      <p:pic>
        <p:nvPicPr>
          <p:cNvPr id="9218" name="Picture 2" descr="C:\Users\USER\AppData\Local\Temp\Rar$DRa0.081\презент маша\IMG-20220411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16732"/>
            <a:ext cx="31789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AppData\Local\Temp\Rar$DRa0.933\презент маша\13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" y="803994"/>
            <a:ext cx="2867277" cy="215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AppData\Local\Temp\Rar$DRa0.237\презент маша\13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00708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AppData\Local\Temp\Rar$DRa0.753\презент маша\13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28111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AppData\Local\Temp\Rar$DRa1.237\презент маша\13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58" y="4228102"/>
            <a:ext cx="3288365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0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Сотрудничество с родителями</a:t>
            </a:r>
            <a:endParaRPr lang="ru-RU" sz="1600" dirty="0"/>
          </a:p>
          <a:p>
            <a:r>
              <a:rPr lang="ru-RU" sz="1600" dirty="0"/>
              <a:t>Основная цель сотрудничества: </a:t>
            </a:r>
          </a:p>
          <a:p>
            <a:r>
              <a:rPr lang="ru-RU" sz="1600" dirty="0"/>
              <a:t>Сохранение традиций семейного воспитания и вовлечение семьи в образовательный процесс.</a:t>
            </a:r>
          </a:p>
          <a:p>
            <a:r>
              <a:rPr lang="ru-RU" sz="1600" dirty="0"/>
              <a:t>Задачи сотрудничества:</a:t>
            </a:r>
          </a:p>
          <a:p>
            <a:r>
              <a:rPr lang="ru-RU" sz="1600" dirty="0"/>
              <a:t> устанавливать партнерские отношения с семьей каждого воспитанника,</a:t>
            </a:r>
          </a:p>
          <a:p>
            <a:r>
              <a:rPr lang="ru-RU" sz="1600" dirty="0"/>
              <a:t>объединить усилия для </a:t>
            </a:r>
            <a:r>
              <a:rPr lang="ru-RU" sz="1600" dirty="0" err="1"/>
              <a:t>полилингвального</a:t>
            </a:r>
            <a:r>
              <a:rPr lang="ru-RU" sz="1600" dirty="0"/>
              <a:t> воспитания и образования детей;</a:t>
            </a:r>
          </a:p>
          <a:p>
            <a:r>
              <a:rPr lang="ru-RU" sz="1600" dirty="0"/>
              <a:t>повышать психолого-педагогическую компетентность родителей в</a:t>
            </a:r>
          </a:p>
          <a:p>
            <a:r>
              <a:rPr lang="ru-RU" sz="1600" dirty="0"/>
              <a:t>области </a:t>
            </a:r>
            <a:r>
              <a:rPr lang="ru-RU" sz="1600" dirty="0" err="1"/>
              <a:t>полилингвального</a:t>
            </a:r>
            <a:r>
              <a:rPr lang="ru-RU" sz="1600" dirty="0"/>
              <a:t> образования; поддерживать уверенность в собственных педагогических возможностях;</a:t>
            </a:r>
          </a:p>
          <a:p>
            <a:r>
              <a:rPr lang="ru-RU" sz="1600" dirty="0"/>
              <a:t> </a:t>
            </a:r>
          </a:p>
          <a:p>
            <a:r>
              <a:rPr lang="ru-RU" sz="1600" b="1" dirty="0"/>
              <a:t>Система работы с родителями включает:</a:t>
            </a:r>
            <a:endParaRPr lang="ru-RU" sz="1600" dirty="0"/>
          </a:p>
          <a:p>
            <a:r>
              <a:rPr lang="ru-RU" sz="1600" dirty="0"/>
              <a:t>ознакомление родителей с результатами работы ДОУ на общих родительских собраниях;</a:t>
            </a:r>
          </a:p>
          <a:p>
            <a:r>
              <a:rPr lang="ru-RU" sz="1600" dirty="0"/>
              <a:t>ознакомление родителей с содержанием работы ДОУ, направленной на </a:t>
            </a:r>
            <a:r>
              <a:rPr lang="ru-RU" sz="1600" dirty="0" err="1"/>
              <a:t>полилингвальное</a:t>
            </a:r>
            <a:r>
              <a:rPr lang="ru-RU" sz="1600" dirty="0"/>
              <a:t> воспитание и образование ребенка;</a:t>
            </a:r>
          </a:p>
          <a:p>
            <a:r>
              <a:rPr lang="ru-RU" sz="1600" dirty="0"/>
              <a:t>участие в составлении планов спортивных и культурно-массовых мероприятий, работы родительского комитета;</a:t>
            </a:r>
          </a:p>
          <a:p>
            <a:r>
              <a:rPr lang="ru-RU" sz="1600" dirty="0"/>
              <a:t>пропаганда дошкольного воспитания в его разных формах;</a:t>
            </a:r>
          </a:p>
          <a:p>
            <a:r>
              <a:rPr lang="ru-RU" sz="1600" dirty="0"/>
              <a:t>обучение конкретным приемам и методам </a:t>
            </a:r>
            <a:r>
              <a:rPr lang="ru-RU" sz="1600" dirty="0" err="1"/>
              <a:t>полилингвального</a:t>
            </a:r>
            <a:r>
              <a:rPr lang="ru-RU" sz="1600" dirty="0"/>
              <a:t> воспитания и развития ребенка в разных видах детской деятельности на семинарах-практикумах, консультациях и открытых занятиях.</a:t>
            </a:r>
          </a:p>
        </p:txBody>
      </p:sp>
    </p:spTree>
    <p:extLst>
      <p:ext uri="{BB962C8B-B14F-4D97-AF65-F5344CB8AC3E}">
        <p14:creationId xmlns:p14="http://schemas.microsoft.com/office/powerpoint/2010/main" val="7799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b="1" i="1" dirty="0"/>
              <a:t>Социальные партнеры:</a:t>
            </a:r>
          </a:p>
          <a:p>
            <a:r>
              <a:rPr lang="ru-RU" dirty="0"/>
              <a:t>  </a:t>
            </a:r>
            <a:r>
              <a:rPr lang="ru-RU" b="1" dirty="0"/>
              <a:t>1</a:t>
            </a:r>
            <a:r>
              <a:rPr lang="ru-RU" dirty="0"/>
              <a:t>. Сотрудничество с СБОУ  с. Советское  </a:t>
            </a:r>
          </a:p>
          <a:p>
            <a:r>
              <a:rPr lang="ru-RU" dirty="0"/>
              <a:t> </a:t>
            </a:r>
            <a:r>
              <a:rPr lang="ru-RU" b="1" dirty="0"/>
              <a:t> 2</a:t>
            </a:r>
            <a:r>
              <a:rPr lang="ru-RU" dirty="0"/>
              <a:t>. Сотрудничество с </a:t>
            </a:r>
            <a:r>
              <a:rPr lang="ru-RU" dirty="0" err="1"/>
              <a:t>полилингвальными</a:t>
            </a:r>
            <a:r>
              <a:rPr lang="ru-RU" dirty="0"/>
              <a:t> ДОУ  </a:t>
            </a:r>
            <a:r>
              <a:rPr lang="ru-RU" dirty="0" smtClean="0"/>
              <a:t>района</a:t>
            </a:r>
            <a:r>
              <a:rPr lang="ru-RU" dirty="0"/>
              <a:t>, города.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7605" y="1340768"/>
            <a:ext cx="7776864" cy="269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/>
              <a:t>Концепция </a:t>
            </a:r>
            <a:r>
              <a:rPr lang="ru-RU" sz="2800" b="1" dirty="0" err="1"/>
              <a:t>полилингвальной</a:t>
            </a:r>
            <a:r>
              <a:rPr lang="ru-RU" sz="2800" b="1" dirty="0"/>
              <a:t> группы в детском саду</a:t>
            </a:r>
            <a:r>
              <a:rPr lang="ru-RU" sz="2800" dirty="0"/>
              <a:t> – создание условий для преемственности и </a:t>
            </a:r>
            <a:r>
              <a:rPr lang="ru-RU" sz="2800" dirty="0" smtClean="0"/>
              <a:t>непрерывности обучения </a:t>
            </a:r>
            <a:r>
              <a:rPr lang="ru-RU" sz="2800" dirty="0"/>
              <a:t>в детском саду и </a:t>
            </a:r>
            <a:r>
              <a:rPr lang="ru-RU" sz="2800" dirty="0" smtClean="0"/>
              <a:t>школе.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98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январь\спаси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6441"/>
            <a:ext cx="10044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3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BA58954-3A5F-4C2B-8421-E5A88977835C}"/>
              </a:ext>
            </a:extLst>
          </p:cNvPr>
          <p:cNvSpPr/>
          <p:nvPr/>
        </p:nvSpPr>
        <p:spPr>
          <a:xfrm flipH="1">
            <a:off x="3203848" y="26064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Цель: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B72AF5B-CE80-4E43-905F-3FAF2C7CB2E0}"/>
              </a:ext>
            </a:extLst>
          </p:cNvPr>
          <p:cNvSpPr/>
          <p:nvPr/>
        </p:nvSpPr>
        <p:spPr>
          <a:xfrm>
            <a:off x="2015716" y="1136662"/>
            <a:ext cx="4104456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4626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создание и реализация модели дошкольного образовательного учреждения с </a:t>
            </a:r>
            <a:r>
              <a:rPr lang="ru-RU" sz="2400" dirty="0" err="1"/>
              <a:t>полилингвальным</a:t>
            </a:r>
            <a:r>
              <a:rPr lang="ru-RU" sz="2400" dirty="0"/>
              <a:t> компонентом образования, как педагогической системы, способствующей повышению качества образовательного </a:t>
            </a:r>
            <a:r>
              <a:rPr lang="ru-RU" sz="2400" dirty="0" smtClean="0"/>
              <a:t>процесса.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73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E68E4AC-53D2-4FA6-886D-32822C8964E2}"/>
              </a:ext>
            </a:extLst>
          </p:cNvPr>
          <p:cNvSpPr/>
          <p:nvPr/>
        </p:nvSpPr>
        <p:spPr>
          <a:xfrm>
            <a:off x="1043608" y="459150"/>
            <a:ext cx="260263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Задачи:</a:t>
            </a:r>
            <a:endParaRPr lang="ru-RU" sz="28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884DCB-0180-4055-BC7E-9A000AF11E19}"/>
              </a:ext>
            </a:extLst>
          </p:cNvPr>
          <p:cNvSpPr/>
          <p:nvPr/>
        </p:nvSpPr>
        <p:spPr>
          <a:xfrm>
            <a:off x="251520" y="1359610"/>
            <a:ext cx="8606760" cy="44012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-</a:t>
            </a:r>
            <a:r>
              <a:rPr lang="ru-RU" sz="2000" dirty="0" smtClean="0"/>
              <a:t>создать </a:t>
            </a:r>
            <a:r>
              <a:rPr lang="ru-RU" sz="2000" dirty="0"/>
              <a:t>условия для активизации инновационной деятельности образовательной организации;</a:t>
            </a:r>
          </a:p>
          <a:p>
            <a:r>
              <a:rPr lang="ru-RU" sz="2000" b="1" dirty="0" smtClean="0"/>
              <a:t>-</a:t>
            </a:r>
            <a:r>
              <a:rPr lang="ru-RU" sz="2000" dirty="0" smtClean="0"/>
              <a:t>создать </a:t>
            </a:r>
            <a:r>
              <a:rPr lang="ru-RU" sz="2000" dirty="0"/>
              <a:t>условия для развития ребенка, использование </a:t>
            </a:r>
            <a:r>
              <a:rPr lang="ru-RU" sz="2000" dirty="0" err="1"/>
              <a:t>полилингвальных</a:t>
            </a:r>
            <a:r>
              <a:rPr lang="ru-RU" sz="2000" dirty="0"/>
              <a:t> сюжетно-ситуативных приёмов сотворчества,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r>
              <a:rPr lang="ru-RU" sz="2000" b="1" dirty="0" smtClean="0"/>
              <a:t>-</a:t>
            </a:r>
            <a:r>
              <a:rPr lang="ru-RU" sz="2000" dirty="0" smtClean="0"/>
              <a:t>обогатить </a:t>
            </a:r>
            <a:r>
              <a:rPr lang="ru-RU" sz="2000" dirty="0"/>
              <a:t>содержание развивающей предметно – пространственной среды в условиях функционирования данной модели;</a:t>
            </a:r>
          </a:p>
          <a:p>
            <a:r>
              <a:rPr lang="ru-RU" sz="2000" b="1" dirty="0" smtClean="0"/>
              <a:t>-</a:t>
            </a:r>
            <a:r>
              <a:rPr lang="ru-RU" sz="2000" dirty="0" smtClean="0"/>
              <a:t>обобщить </a:t>
            </a:r>
            <a:r>
              <a:rPr lang="ru-RU" sz="2000" dirty="0"/>
              <a:t>и систематизировать современные методики и технологии,</a:t>
            </a:r>
          </a:p>
          <a:p>
            <a:r>
              <a:rPr lang="ru-RU" sz="2000" dirty="0"/>
              <a:t>направленные на ранее использованный опыт работы по обучению языкам;</a:t>
            </a:r>
          </a:p>
          <a:p>
            <a:r>
              <a:rPr lang="ru-RU" sz="2000" b="1" dirty="0" smtClean="0"/>
              <a:t>-</a:t>
            </a:r>
            <a:r>
              <a:rPr lang="ru-RU" sz="2000" dirty="0" smtClean="0"/>
              <a:t>систематически </a:t>
            </a:r>
            <a:r>
              <a:rPr lang="ru-RU" sz="2000" dirty="0"/>
              <a:t>проходить курсы подготовки педагогов по обучению</a:t>
            </a:r>
          </a:p>
          <a:p>
            <a:r>
              <a:rPr lang="ru-RU" sz="2000" dirty="0"/>
              <a:t>языкам у </a:t>
            </a:r>
            <a:r>
              <a:rPr lang="ru-RU" sz="2000" dirty="0" smtClean="0"/>
              <a:t>дошкольников;  </a:t>
            </a:r>
            <a:endParaRPr lang="ru-RU" sz="2000" dirty="0"/>
          </a:p>
          <a:p>
            <a:r>
              <a:rPr lang="ru-RU" sz="2000" b="1" dirty="0" smtClean="0"/>
              <a:t>-</a:t>
            </a:r>
            <a:r>
              <a:rPr lang="ru-RU" sz="2000" dirty="0" smtClean="0"/>
              <a:t>внедрить </a:t>
            </a:r>
            <a:r>
              <a:rPr lang="ru-RU" sz="2000" dirty="0"/>
              <a:t>в практику работы с детьми проектную деятельность по </a:t>
            </a:r>
            <a:r>
              <a:rPr lang="ru-RU" sz="2000" dirty="0" err="1"/>
              <a:t>полилингвальному</a:t>
            </a:r>
            <a:r>
              <a:rPr lang="ru-RU" sz="2000" dirty="0"/>
              <a:t> 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29049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B6AD7C-4D66-44E0-8004-FC9CE9E931E4}"/>
              </a:ext>
            </a:extLst>
          </p:cNvPr>
          <p:cNvSpPr/>
          <p:nvPr/>
        </p:nvSpPr>
        <p:spPr>
          <a:xfrm>
            <a:off x="2714612" y="322446"/>
            <a:ext cx="3007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Преимущества</a:t>
            </a:r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B03B98-812E-40E5-9F0F-C112BE74880E}"/>
              </a:ext>
            </a:extLst>
          </p:cNvPr>
          <p:cNvSpPr/>
          <p:nvPr/>
        </p:nvSpPr>
        <p:spPr>
          <a:xfrm>
            <a:off x="395536" y="993462"/>
            <a:ext cx="820891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/>
              <a:t>Возможность непрерывного обучения на русском,  </a:t>
            </a:r>
            <a:r>
              <a:rPr lang="ru-RU" sz="2400" i="1" dirty="0" err="1"/>
              <a:t>дигорском</a:t>
            </a:r>
            <a:r>
              <a:rPr lang="ru-RU" sz="2400" i="1" dirty="0"/>
              <a:t> языке с </a:t>
            </a:r>
            <a:r>
              <a:rPr lang="ru-RU" sz="2400" i="1" dirty="0" err="1"/>
              <a:t>полилингвальной</a:t>
            </a:r>
            <a:r>
              <a:rPr lang="ru-RU" sz="2400" i="1" dirty="0"/>
              <a:t> моделью образования.</a:t>
            </a:r>
          </a:p>
          <a:p>
            <a:r>
              <a:rPr lang="ru-RU" sz="2400" i="1" dirty="0"/>
              <a:t>Углубленная подготовка воспитанников группы для дальнейшего обучения и расширения сферы межкультурного общения, повышение мотивации в изучении родного и русского языка.  </a:t>
            </a:r>
          </a:p>
          <a:p>
            <a:r>
              <a:rPr lang="ru-RU" sz="2400" i="1" dirty="0"/>
              <a:t>Воспитанники </a:t>
            </a:r>
            <a:r>
              <a:rPr lang="ru-RU" sz="2400" i="1" dirty="0" err="1"/>
              <a:t>полилингвальных</a:t>
            </a:r>
            <a:r>
              <a:rPr lang="ru-RU" sz="2400" i="1" dirty="0"/>
              <a:t> групп, умеющие различать несколько языков и пользоваться каждым из них </a:t>
            </a:r>
            <a:r>
              <a:rPr lang="ru-RU" sz="2400" i="1" dirty="0" smtClean="0"/>
              <a:t>отдельно.</a:t>
            </a:r>
            <a:endParaRPr lang="ru-RU" sz="2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Program Files (x86)\Microsoft Office\MEDIA\CAGCAT10\j0216516.wmf">
            <a:extLst>
              <a:ext uri="{FF2B5EF4-FFF2-40B4-BE49-F238E27FC236}">
                <a16:creationId xmlns:a16="http://schemas.microsoft.com/office/drawing/2014/main" xmlns="" id="{D6D07750-67F5-45DC-BCF0-EED87D03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263" y="5932866"/>
            <a:ext cx="829185" cy="7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25725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Ra0.176\презент маша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1" y="134076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4250" y="98072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Муниципальное бюджетное дошкольное образовательное учреждение Детский сад № 8 расположен в  </a:t>
            </a:r>
            <a:r>
              <a:rPr lang="ru-RU" sz="2400" b="1" i="1" dirty="0" err="1"/>
              <a:t>с.Советском</a:t>
            </a:r>
            <a:r>
              <a:rPr lang="ru-RU" sz="2400" b="1" i="1" dirty="0"/>
              <a:t>  </a:t>
            </a:r>
            <a:r>
              <a:rPr lang="ru-RU" sz="2400" b="1" i="1" dirty="0" err="1"/>
              <a:t>Ирафского</a:t>
            </a:r>
            <a:r>
              <a:rPr lang="ru-RU" sz="2400" b="1" i="1" dirty="0"/>
              <a:t> района.   Проектная мощность – 120 детей, фактическая – 123. Здание детского сада 2-х этажное. Функционирует 6 групп, из них 2 группы раннего возраста,    1 группа с обучением на родном </a:t>
            </a:r>
            <a:r>
              <a:rPr lang="ru-RU" sz="2400" b="1" i="1" dirty="0" err="1"/>
              <a:t>дигорском</a:t>
            </a:r>
            <a:r>
              <a:rPr lang="ru-RU" sz="2400" b="1" i="1" dirty="0"/>
              <a:t> языке, 1 группа с обучением на </a:t>
            </a:r>
            <a:r>
              <a:rPr lang="ru-RU" sz="2400" b="1" i="1" dirty="0" err="1"/>
              <a:t>дигорском</a:t>
            </a:r>
            <a:r>
              <a:rPr lang="ru-RU" sz="2400" b="1" i="1" dirty="0"/>
              <a:t> и русском языках</a:t>
            </a:r>
          </a:p>
        </p:txBody>
      </p:sp>
    </p:spTree>
    <p:extLst>
      <p:ext uri="{BB962C8B-B14F-4D97-AF65-F5344CB8AC3E}">
        <p14:creationId xmlns:p14="http://schemas.microsoft.com/office/powerpoint/2010/main" val="24143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Ra0.319\презент маша\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5" y="260648"/>
            <a:ext cx="30360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Temp\Rar$DRa0.880\презент маша\6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12" y="252433"/>
            <a:ext cx="2891272" cy="21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AppData\Local\Temp\Rar$DRa0.803\презент маша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9" y="426104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AppData\Local\Temp\Rar$DRa0.186\презент маша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76423"/>
            <a:ext cx="2680566" cy="17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AppData\Local\Temp\Rar$DRa0.963\презент маша\7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89" y="2420887"/>
            <a:ext cx="2833961" cy="18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Ra0.356\презент маша\7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69235"/>
            <a:ext cx="3648405" cy="291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Temp\Rar$DRa0.805\презент маша\слайд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07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AppData\Local\Temp\Rar$DRa0.040\презент маша\слайд 12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66895"/>
            <a:ext cx="3888433" cy="22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AppData\Local\Temp\Rar$DRa0.528\презент маша\слайд 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8920"/>
            <a:ext cx="3888432" cy="32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D5BB1DA-7AC5-4454-8AC2-F2A4C6BFF6F5}"/>
              </a:ext>
            </a:extLst>
          </p:cNvPr>
          <p:cNvSpPr/>
          <p:nvPr/>
        </p:nvSpPr>
        <p:spPr>
          <a:xfrm>
            <a:off x="251520" y="188641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4098" name="Picture 2" descr="C:\Users\USER\AppData\Local\Temp\Rar$DRa0.410\презент маша\слайд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2" y="342273"/>
            <a:ext cx="2171840" cy="34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AppData\Local\Temp\Rar$DRa0.221\презент маша\Screenshot_20210322-1830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273"/>
            <a:ext cx="2728798" cy="34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AppData\Local\Temp\Rar$DRa0.194\презент маша\IMG-20220407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98" y="3933056"/>
            <a:ext cx="3587116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AppData\Local\Temp\Rar$DRa0.265\презент маша\7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7973"/>
            <a:ext cx="2193708" cy="31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375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МБДОУ №8 «Улыбка» с.Советское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54</cp:revision>
  <dcterms:created xsi:type="dcterms:W3CDTF">2019-10-25T08:08:28Z</dcterms:created>
  <dcterms:modified xsi:type="dcterms:W3CDTF">2022-04-13T14:08:46Z</dcterms:modified>
</cp:coreProperties>
</file>