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3" r:id="rId15"/>
    <p:sldId id="269" r:id="rId16"/>
    <p:sldId id="275" r:id="rId17"/>
    <p:sldId id="270" r:id="rId18"/>
    <p:sldId id="271" r:id="rId19"/>
    <p:sldId id="274" r:id="rId20"/>
    <p:sldId id="27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2724" y="-9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8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ru-RU" sz="2800" b="1" kern="0" dirty="0" smtClean="0">
                <a:solidFill>
                  <a:prstClr val="black"/>
                </a:solidFill>
              </a:rPr>
              <a:t>МБДОУ №8 «Улыбка» </a:t>
            </a:r>
            <a:r>
              <a:rPr lang="ru-RU" sz="2800" b="1" kern="0" dirty="0" err="1" smtClean="0">
                <a:solidFill>
                  <a:prstClr val="black"/>
                </a:solidFill>
              </a:rPr>
              <a:t>с.Советское</a:t>
            </a:r>
            <a:endParaRPr lang="ru-RU" sz="2800" dirty="0"/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1043608" y="1484785"/>
            <a:ext cx="7681000" cy="3096344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4000" b="1" dirty="0" err="1" smtClean="0">
                <a:solidFill>
                  <a:schemeClr val="bg2">
                    <a:lumMod val="10000"/>
                  </a:schemeClr>
                </a:solidFill>
              </a:rPr>
              <a:t>Полилингвальная</a:t>
            </a:r>
            <a:r>
              <a:rPr lang="ru-RU" sz="4000" b="1" dirty="0" smtClean="0">
                <a:solidFill>
                  <a:schemeClr val="bg2">
                    <a:lumMod val="10000"/>
                  </a:schemeClr>
                </a:solidFill>
              </a:rPr>
              <a:t> модель поликультурного образования</a:t>
            </a:r>
          </a:p>
          <a:p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B9607E31-A84F-4E02-9390-2369B9CD6352}"/>
              </a:ext>
            </a:extLst>
          </p:cNvPr>
          <p:cNvSpPr/>
          <p:nvPr/>
        </p:nvSpPr>
        <p:spPr>
          <a:xfrm rot="10800000" flipV="1">
            <a:off x="5724127" y="4937402"/>
            <a:ext cx="316834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dirty="0" smtClean="0"/>
              <a:t>Составила  старший воспитатель  :</a:t>
            </a:r>
          </a:p>
          <a:p>
            <a:r>
              <a:rPr lang="ru-RU" dirty="0" err="1" smtClean="0"/>
              <a:t>Роот</a:t>
            </a:r>
            <a:r>
              <a:rPr lang="ru-RU" dirty="0" smtClean="0"/>
              <a:t> М.В. </a:t>
            </a:r>
          </a:p>
        </p:txBody>
      </p:sp>
    </p:spTree>
    <p:extLst>
      <p:ext uri="{BB962C8B-B14F-4D97-AF65-F5344CB8AC3E}">
        <p14:creationId xmlns:p14="http://schemas.microsoft.com/office/powerpoint/2010/main" val="30161950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0289B2F-7FEB-4656-97D4-24CBAC2C43F7}"/>
              </a:ext>
            </a:extLst>
          </p:cNvPr>
          <p:cNvSpPr/>
          <p:nvPr/>
        </p:nvSpPr>
        <p:spPr>
          <a:xfrm>
            <a:off x="214282" y="703932"/>
            <a:ext cx="5256584" cy="405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272737"/>
            <a:ext cx="17508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Принципы: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772547"/>
            <a:ext cx="705678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/>
              <a:t>1. Поддержка национальной культуры.</a:t>
            </a:r>
          </a:p>
          <a:p>
            <a:r>
              <a:rPr lang="ru-RU" sz="2400" b="1" i="1" dirty="0"/>
              <a:t>2. Создание языковой среды.</a:t>
            </a:r>
          </a:p>
          <a:p>
            <a:r>
              <a:rPr lang="ru-RU" sz="2400" b="1" i="1" dirty="0"/>
              <a:t>3. Дифференциальный подход.</a:t>
            </a:r>
          </a:p>
          <a:p>
            <a:r>
              <a:rPr lang="ru-RU" sz="2400" b="1" i="1" dirty="0"/>
              <a:t>4. Преемственность со школой в </a:t>
            </a:r>
            <a:r>
              <a:rPr lang="ru-RU" sz="2400" b="1" i="1" dirty="0" err="1"/>
              <a:t>полилингвальном</a:t>
            </a:r>
            <a:r>
              <a:rPr lang="ru-RU" sz="2400" b="1" i="1" dirty="0"/>
              <a:t> направлении.</a:t>
            </a:r>
          </a:p>
          <a:p>
            <a:r>
              <a:rPr lang="ru-RU" sz="2400" b="1" i="1" dirty="0"/>
              <a:t>5. Сетевой принцип организации методической работы и повышения квалификации педагогов.</a:t>
            </a:r>
          </a:p>
          <a:p>
            <a:r>
              <a:rPr lang="ru-RU" sz="2400" b="1" i="1" dirty="0"/>
              <a:t>6. Принцип культурной ценности.</a:t>
            </a:r>
          </a:p>
          <a:p>
            <a:r>
              <a:rPr lang="ru-RU" sz="2400" b="1" i="1" dirty="0"/>
              <a:t>7. Принцип историко-культурной направленности, предполагающий необходимость изучения фольклора, национального искусства, обычаев и традиций, развитие целостного поликультурного мировоззрения.</a:t>
            </a:r>
          </a:p>
          <a:p>
            <a:r>
              <a:rPr lang="ru-RU" sz="2400" b="1" i="1" dirty="0"/>
              <a:t>8. Вариативность.</a:t>
            </a:r>
          </a:p>
        </p:txBody>
      </p:sp>
    </p:spTree>
    <p:extLst>
      <p:ext uri="{BB962C8B-B14F-4D97-AF65-F5344CB8AC3E}">
        <p14:creationId xmlns:p14="http://schemas.microsoft.com/office/powerpoint/2010/main" val="3299069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ED792330-7DC8-449A-ABEC-05CE161173B6}"/>
              </a:ext>
            </a:extLst>
          </p:cNvPr>
          <p:cNvSpPr/>
          <p:nvPr/>
        </p:nvSpPr>
        <p:spPr>
          <a:xfrm>
            <a:off x="1259632" y="144696"/>
            <a:ext cx="6357982" cy="853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dirty="0"/>
              <a:t>Н</a:t>
            </a:r>
            <a:r>
              <a:rPr lang="ru-RU" sz="2400" dirty="0" smtClean="0"/>
              <a:t>ормативно-правовые  документы</a:t>
            </a:r>
            <a:r>
              <a:rPr lang="ru-RU" sz="24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USER\AppData\Local\Temp\Rar$DRa0.741\_20220407_152023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2037079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AppData\Local\Temp\Rar$DRa0.305\_20220407_152102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2448" y="998263"/>
            <a:ext cx="1973750" cy="2790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AppData\Local\Temp\Rar$DRa0.445\_20220407_152132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3379" y="1056022"/>
            <a:ext cx="193522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USER\AppData\Local\Temp\Rar$DRa0.744\_20220407_1522060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078364"/>
            <a:ext cx="178244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USER\AppData\Local\Temp\Rar$DRa1.186\_20220407_1522380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075" y="4149080"/>
            <a:ext cx="1814004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USER\AppData\Local\Temp\Rar$DRa0.988\_20220407_1523150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611" y="4036555"/>
            <a:ext cx="1893587" cy="2677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:\Users\USER\AppData\Local\Temp\Rar$DRa0.091\_20220407_1523460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599" y="4149080"/>
            <a:ext cx="1814004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7468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AppData\Local\Temp\Rar$DRa0.972\_20220407_152514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56916" y="159308"/>
            <a:ext cx="2747528" cy="3238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AppData\Local\Temp\Rar$DRa0.723\_20220407_152539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348" y="260648"/>
            <a:ext cx="2318320" cy="3277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USER\AppData\Local\Temp\Rar$DRa0.783\_20220407_152442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823" y="3465003"/>
            <a:ext cx="2636121" cy="3218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C:\Users\USER\AppData\Local\Temp\Rar$DRa0.707\_20220407_1524130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825044"/>
            <a:ext cx="2414815" cy="2801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43105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AppData\Local\Temp\Rar$DRa0.389\презент маша\анкета род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65660"/>
            <a:ext cx="2520280" cy="3563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AppData\Local\Temp\Rar$DRa0.802\презент маша\анкет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060" y="1462029"/>
            <a:ext cx="2664296" cy="3767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48084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AppData\Local\Temp\Rar$DRa0.723\презент маша\11 (2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204863"/>
            <a:ext cx="2613074" cy="198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AppData\Local\Temp\Rar$DRa0.266\презент маша\11 (3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17032"/>
            <a:ext cx="2853950" cy="2790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AppData\Local\Temp\Rar$DRa0.412\презент маша\11 (4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76" y="739606"/>
            <a:ext cx="2939994" cy="2192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AppData\Local\Temp\Rar$DRa0.476\презент маша\11 (5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2902" y="739606"/>
            <a:ext cx="2401173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AppData\Local\Temp\Rar$DRa0.158\презент маша\1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210823"/>
            <a:ext cx="2634626" cy="1975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97499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AppData\Local\Temp\Rar$DRa0.531\презент маша\12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11560" y="332656"/>
            <a:ext cx="2952328" cy="2214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USER\AppData\Local\Temp\Rar$DRa0.748\презент маша\12 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32656"/>
            <a:ext cx="2760308" cy="2070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USER\AppData\Local\Temp\Rar$DRa0.586\презент маша\1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3212976"/>
            <a:ext cx="2810619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USER\AppData\Local\Temp\Rar$DRa1.963\презент маша\12 (4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32656"/>
            <a:ext cx="2070231" cy="2760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Users\USER\AppData\Local\Temp\Rar$DRa0.020\презент маша\слайд 12 (3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0857" y="4166619"/>
            <a:ext cx="2904323" cy="2061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C:\Users\USER\AppData\Local\Temp\Rar$DRa0.177\презент маша\слайд 1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9" y="2852937"/>
            <a:ext cx="245964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1147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795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flipH="1">
            <a:off x="1989528" y="139903"/>
            <a:ext cx="51388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/>
              <a:t>Национальные уголки</a:t>
            </a:r>
            <a:endParaRPr lang="ru-RU" sz="3200" b="1" i="1" dirty="0"/>
          </a:p>
        </p:txBody>
      </p:sp>
      <p:pic>
        <p:nvPicPr>
          <p:cNvPr id="9218" name="Picture 2" descr="C:\Users\USER\AppData\Local\Temp\Rar$DRa0.081\презент маша\IMG-20220411-WA00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016732"/>
            <a:ext cx="3178948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USER\AppData\Local\Temp\Rar$DRa0.933\презент маша\13 (5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33" y="803994"/>
            <a:ext cx="2867277" cy="2150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USER\AppData\Local\Temp\Rar$DRa0.237\презент маша\13 (4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800708"/>
            <a:ext cx="1944216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USER\AppData\Local\Temp\Rar$DRa0.753\презент маша\13 (3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428111"/>
            <a:ext cx="2736304" cy="2052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Users\USER\AppData\Local\Temp\Rar$DRa1.237\презент маша\13 (2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5758" y="4228102"/>
            <a:ext cx="3288365" cy="2466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16072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48680"/>
            <a:ext cx="784887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Сотрудничество с родителями</a:t>
            </a:r>
            <a:endParaRPr lang="ru-RU" sz="1600" dirty="0"/>
          </a:p>
          <a:p>
            <a:r>
              <a:rPr lang="ru-RU" sz="1600" dirty="0"/>
              <a:t>Основная цель сотрудничества: </a:t>
            </a:r>
          </a:p>
          <a:p>
            <a:r>
              <a:rPr lang="ru-RU" sz="1600" dirty="0"/>
              <a:t>Сохранение традиций семейного воспитания и вовлечение семьи в образовательный процесс.</a:t>
            </a:r>
          </a:p>
          <a:p>
            <a:r>
              <a:rPr lang="ru-RU" sz="1600" dirty="0"/>
              <a:t>Задачи сотрудничества:</a:t>
            </a:r>
          </a:p>
          <a:p>
            <a:r>
              <a:rPr lang="ru-RU" sz="1600" dirty="0"/>
              <a:t> устанавливать партнерские отношения с семьей каждого воспитанника,</a:t>
            </a:r>
          </a:p>
          <a:p>
            <a:r>
              <a:rPr lang="ru-RU" sz="1600" dirty="0"/>
              <a:t>объединить усилия для </a:t>
            </a:r>
            <a:r>
              <a:rPr lang="ru-RU" sz="1600" dirty="0" err="1"/>
              <a:t>полилингвального</a:t>
            </a:r>
            <a:r>
              <a:rPr lang="ru-RU" sz="1600" dirty="0"/>
              <a:t> воспитания и образования детей;</a:t>
            </a:r>
          </a:p>
          <a:p>
            <a:r>
              <a:rPr lang="ru-RU" sz="1600" dirty="0"/>
              <a:t>повышать психолого-педагогическую компетентность родителей в</a:t>
            </a:r>
          </a:p>
          <a:p>
            <a:r>
              <a:rPr lang="ru-RU" sz="1600" dirty="0"/>
              <a:t>области </a:t>
            </a:r>
            <a:r>
              <a:rPr lang="ru-RU" sz="1600" dirty="0" err="1"/>
              <a:t>полилингвального</a:t>
            </a:r>
            <a:r>
              <a:rPr lang="ru-RU" sz="1600" dirty="0"/>
              <a:t> образования; поддерживать уверенность в собственных педагогических возможностях;</a:t>
            </a:r>
          </a:p>
          <a:p>
            <a:r>
              <a:rPr lang="ru-RU" sz="1600" dirty="0"/>
              <a:t> </a:t>
            </a:r>
          </a:p>
          <a:p>
            <a:r>
              <a:rPr lang="ru-RU" sz="1600" b="1" dirty="0"/>
              <a:t>Система работы с родителями включает:</a:t>
            </a:r>
            <a:endParaRPr lang="ru-RU" sz="1600" dirty="0"/>
          </a:p>
          <a:p>
            <a:r>
              <a:rPr lang="ru-RU" sz="1600" dirty="0"/>
              <a:t>ознакомление родителей с результатами работы ДОУ на общих родительских собраниях;</a:t>
            </a:r>
          </a:p>
          <a:p>
            <a:r>
              <a:rPr lang="ru-RU" sz="1600" dirty="0"/>
              <a:t>ознакомление родителей с содержанием работы ДОУ, направленной на </a:t>
            </a:r>
            <a:r>
              <a:rPr lang="ru-RU" sz="1600" dirty="0" err="1"/>
              <a:t>полилингвальное</a:t>
            </a:r>
            <a:r>
              <a:rPr lang="ru-RU" sz="1600" dirty="0"/>
              <a:t> воспитание и образование ребенка;</a:t>
            </a:r>
          </a:p>
          <a:p>
            <a:r>
              <a:rPr lang="ru-RU" sz="1600" dirty="0"/>
              <a:t>участие в составлении планов спортивных и культурно-массовых мероприятий, работы родительского комитета;</a:t>
            </a:r>
          </a:p>
          <a:p>
            <a:r>
              <a:rPr lang="ru-RU" sz="1600" dirty="0"/>
              <a:t>пропаганда дошкольного воспитания в его разных формах;</a:t>
            </a:r>
          </a:p>
          <a:p>
            <a:r>
              <a:rPr lang="ru-RU" sz="1600" dirty="0"/>
              <a:t>обучение конкретным приемам и методам </a:t>
            </a:r>
            <a:r>
              <a:rPr lang="ru-RU" sz="1600" dirty="0" err="1"/>
              <a:t>полилингвального</a:t>
            </a:r>
            <a:r>
              <a:rPr lang="ru-RU" sz="1600" dirty="0"/>
              <a:t> воспитания и развития ребенка в разных видах детской деятельности на семинарах-практикумах, консультациях и открытых занятиях.</a:t>
            </a:r>
          </a:p>
        </p:txBody>
      </p:sp>
    </p:spTree>
    <p:extLst>
      <p:ext uri="{BB962C8B-B14F-4D97-AF65-F5344CB8AC3E}">
        <p14:creationId xmlns:p14="http://schemas.microsoft.com/office/powerpoint/2010/main" val="77991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1484784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 </a:t>
            </a:r>
            <a:r>
              <a:rPr lang="ru-RU" b="1" i="1" dirty="0"/>
              <a:t>Социальные партнеры:</a:t>
            </a:r>
          </a:p>
          <a:p>
            <a:r>
              <a:rPr lang="ru-RU" dirty="0"/>
              <a:t>  </a:t>
            </a:r>
            <a:r>
              <a:rPr lang="ru-RU" b="1" dirty="0"/>
              <a:t>1</a:t>
            </a:r>
            <a:r>
              <a:rPr lang="ru-RU" dirty="0"/>
              <a:t>. Сотрудничество с СБОУ  с. Советское  </a:t>
            </a:r>
          </a:p>
          <a:p>
            <a:r>
              <a:rPr lang="ru-RU" dirty="0"/>
              <a:t> </a:t>
            </a:r>
            <a:r>
              <a:rPr lang="ru-RU" b="1" dirty="0"/>
              <a:t> 2</a:t>
            </a:r>
            <a:r>
              <a:rPr lang="ru-RU" dirty="0"/>
              <a:t>. Сотрудничество с </a:t>
            </a:r>
            <a:r>
              <a:rPr lang="ru-RU" dirty="0" err="1"/>
              <a:t>полилингвальными</a:t>
            </a:r>
            <a:r>
              <a:rPr lang="ru-RU" dirty="0"/>
              <a:t> ДОУ  </a:t>
            </a:r>
            <a:r>
              <a:rPr lang="ru-RU" dirty="0" smtClean="0"/>
              <a:t>района</a:t>
            </a:r>
            <a:r>
              <a:rPr lang="ru-RU" dirty="0"/>
              <a:t>, города.</a:t>
            </a:r>
          </a:p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9909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7605" y="1340768"/>
            <a:ext cx="7776864" cy="2693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800" b="1" dirty="0"/>
              <a:t>Концепция </a:t>
            </a:r>
            <a:r>
              <a:rPr lang="ru-RU" sz="2800" b="1" dirty="0" err="1"/>
              <a:t>полилингвальной</a:t>
            </a:r>
            <a:r>
              <a:rPr lang="ru-RU" sz="2800" b="1" dirty="0"/>
              <a:t> группы в детском саду</a:t>
            </a:r>
            <a:r>
              <a:rPr lang="ru-RU" sz="2800" dirty="0"/>
              <a:t> – создание условий для преемственности и </a:t>
            </a:r>
            <a:r>
              <a:rPr lang="ru-RU" sz="2800" dirty="0" smtClean="0"/>
              <a:t>непрерывности обучения </a:t>
            </a:r>
            <a:r>
              <a:rPr lang="ru-RU" sz="2800" dirty="0"/>
              <a:t>в детском саду и </a:t>
            </a:r>
            <a:r>
              <a:rPr lang="ru-RU" sz="2800" dirty="0" smtClean="0"/>
              <a:t>школе.</a:t>
            </a:r>
            <a:endParaRPr lang="ru-RU" sz="28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779824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январь\спасиб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608" y="-6441"/>
            <a:ext cx="100446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8534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4BA58954-3A5F-4C2B-8421-E5A88977835C}"/>
              </a:ext>
            </a:extLst>
          </p:cNvPr>
          <p:cNvSpPr/>
          <p:nvPr/>
        </p:nvSpPr>
        <p:spPr>
          <a:xfrm flipH="1">
            <a:off x="3203848" y="260648"/>
            <a:ext cx="24482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</a:rPr>
              <a:t>Цель:</a:t>
            </a:r>
            <a:endParaRPr lang="ru-RU" sz="28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AB72AF5B-CE80-4E43-905F-3FAF2C7CB2E0}"/>
              </a:ext>
            </a:extLst>
          </p:cNvPr>
          <p:cNvSpPr/>
          <p:nvPr/>
        </p:nvSpPr>
        <p:spPr>
          <a:xfrm>
            <a:off x="2015716" y="1136662"/>
            <a:ext cx="4104456" cy="619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14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endParaRPr lang="ru-RU" sz="14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1446266"/>
            <a:ext cx="67687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создание и реализация модели дошкольного образовательного учреждения с </a:t>
            </a:r>
            <a:r>
              <a:rPr lang="ru-RU" sz="2400" dirty="0" err="1"/>
              <a:t>полилингвальным</a:t>
            </a:r>
            <a:r>
              <a:rPr lang="ru-RU" sz="2400" dirty="0"/>
              <a:t> компонентом образования, как педагогической системы, способствующей повышению качества образовательного </a:t>
            </a:r>
            <a:r>
              <a:rPr lang="ru-RU" sz="2400" dirty="0" smtClean="0"/>
              <a:t>процесса.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77327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E68E4AC-53D2-4FA6-886D-32822C8964E2}"/>
              </a:ext>
            </a:extLst>
          </p:cNvPr>
          <p:cNvSpPr/>
          <p:nvPr/>
        </p:nvSpPr>
        <p:spPr>
          <a:xfrm>
            <a:off x="1043608" y="459150"/>
            <a:ext cx="2602632" cy="7078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dirty="0" smtClean="0"/>
              <a:t>Задачи:</a:t>
            </a:r>
            <a:endParaRPr lang="ru-RU" sz="2800" b="1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89884DCB-0180-4055-BC7E-9A000AF11E19}"/>
              </a:ext>
            </a:extLst>
          </p:cNvPr>
          <p:cNvSpPr/>
          <p:nvPr/>
        </p:nvSpPr>
        <p:spPr>
          <a:xfrm>
            <a:off x="251520" y="1359610"/>
            <a:ext cx="8606760" cy="440120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 smtClean="0"/>
              <a:t>-</a:t>
            </a:r>
            <a:r>
              <a:rPr lang="ru-RU" sz="2000" dirty="0" smtClean="0"/>
              <a:t>создать </a:t>
            </a:r>
            <a:r>
              <a:rPr lang="ru-RU" sz="2000" dirty="0"/>
              <a:t>условия для активизации инновационной деятельности образовательной организации;</a:t>
            </a:r>
          </a:p>
          <a:p>
            <a:r>
              <a:rPr lang="ru-RU" sz="2000" b="1" dirty="0" smtClean="0"/>
              <a:t>-</a:t>
            </a:r>
            <a:r>
              <a:rPr lang="ru-RU" sz="2000" dirty="0" smtClean="0"/>
              <a:t>создать </a:t>
            </a:r>
            <a:r>
              <a:rPr lang="ru-RU" sz="2000" dirty="0"/>
              <a:t>условия для развития ребенка, использование </a:t>
            </a:r>
            <a:r>
              <a:rPr lang="ru-RU" sz="2000" dirty="0" err="1"/>
              <a:t>полилингвальных</a:t>
            </a:r>
            <a:r>
              <a:rPr lang="ru-RU" sz="2000" dirty="0"/>
              <a:t> сюжетно-ситуативных приёмов сотворчества, развития инициативы и творческих способностей на основе сотрудничества со взрослыми и сверстниками и соответствующим возрасту видам деятельности;</a:t>
            </a:r>
          </a:p>
          <a:p>
            <a:r>
              <a:rPr lang="ru-RU" sz="2000" b="1" dirty="0" smtClean="0"/>
              <a:t>-</a:t>
            </a:r>
            <a:r>
              <a:rPr lang="ru-RU" sz="2000" dirty="0" smtClean="0"/>
              <a:t>обогатить </a:t>
            </a:r>
            <a:r>
              <a:rPr lang="ru-RU" sz="2000" dirty="0"/>
              <a:t>содержание развивающей предметно – пространственной среды в условиях функционирования данной модели;</a:t>
            </a:r>
          </a:p>
          <a:p>
            <a:r>
              <a:rPr lang="ru-RU" sz="2000" b="1" dirty="0" smtClean="0"/>
              <a:t>-</a:t>
            </a:r>
            <a:r>
              <a:rPr lang="ru-RU" sz="2000" dirty="0" smtClean="0"/>
              <a:t>обобщить </a:t>
            </a:r>
            <a:r>
              <a:rPr lang="ru-RU" sz="2000" dirty="0"/>
              <a:t>и систематизировать современные методики и технологии,</a:t>
            </a:r>
          </a:p>
          <a:p>
            <a:r>
              <a:rPr lang="ru-RU" sz="2000" dirty="0"/>
              <a:t>направленные на ранее использованный опыт работы по обучению языкам;</a:t>
            </a:r>
          </a:p>
          <a:p>
            <a:r>
              <a:rPr lang="ru-RU" sz="2000" b="1" dirty="0" smtClean="0"/>
              <a:t>-</a:t>
            </a:r>
            <a:r>
              <a:rPr lang="ru-RU" sz="2000" dirty="0" smtClean="0"/>
              <a:t>систематически </a:t>
            </a:r>
            <a:r>
              <a:rPr lang="ru-RU" sz="2000" dirty="0"/>
              <a:t>проходить курсы подготовки педагогов по обучению</a:t>
            </a:r>
          </a:p>
          <a:p>
            <a:r>
              <a:rPr lang="ru-RU" sz="2000" dirty="0"/>
              <a:t>языкам у </a:t>
            </a:r>
            <a:r>
              <a:rPr lang="ru-RU" sz="2000" dirty="0" smtClean="0"/>
              <a:t>дошкольников;  </a:t>
            </a:r>
            <a:endParaRPr lang="ru-RU" sz="2000" dirty="0"/>
          </a:p>
          <a:p>
            <a:r>
              <a:rPr lang="ru-RU" sz="2000" b="1" dirty="0" smtClean="0"/>
              <a:t>-</a:t>
            </a:r>
            <a:r>
              <a:rPr lang="ru-RU" sz="2000" dirty="0" smtClean="0"/>
              <a:t>внедрить </a:t>
            </a:r>
            <a:r>
              <a:rPr lang="ru-RU" sz="2000" dirty="0"/>
              <a:t>в практику работы с детьми проектную деятельность по </a:t>
            </a:r>
            <a:r>
              <a:rPr lang="ru-RU" sz="2000" dirty="0" err="1"/>
              <a:t>полилингвальному</a:t>
            </a:r>
            <a:r>
              <a:rPr lang="ru-RU" sz="2000" dirty="0"/>
              <a:t>  образованию.</a:t>
            </a:r>
          </a:p>
        </p:txBody>
      </p:sp>
    </p:spTree>
    <p:extLst>
      <p:ext uri="{BB962C8B-B14F-4D97-AF65-F5344CB8AC3E}">
        <p14:creationId xmlns:p14="http://schemas.microsoft.com/office/powerpoint/2010/main" val="2904959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EB6AD7C-4D66-44E0-8004-FC9CE9E931E4}"/>
              </a:ext>
            </a:extLst>
          </p:cNvPr>
          <p:cNvSpPr/>
          <p:nvPr/>
        </p:nvSpPr>
        <p:spPr>
          <a:xfrm>
            <a:off x="2714612" y="322446"/>
            <a:ext cx="30078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Преимущества</a:t>
            </a:r>
            <a:endParaRPr lang="ru-RU" sz="2400" b="1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7B03B98-812E-40E5-9F0F-C112BE74880E}"/>
              </a:ext>
            </a:extLst>
          </p:cNvPr>
          <p:cNvSpPr/>
          <p:nvPr/>
        </p:nvSpPr>
        <p:spPr>
          <a:xfrm>
            <a:off x="395536" y="993462"/>
            <a:ext cx="8208912" cy="34163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i="1" dirty="0"/>
              <a:t>Возможность непрерывного обучения на русском,  </a:t>
            </a:r>
            <a:r>
              <a:rPr lang="ru-RU" sz="2400" i="1" dirty="0" err="1"/>
              <a:t>дигорском</a:t>
            </a:r>
            <a:r>
              <a:rPr lang="ru-RU" sz="2400" i="1" dirty="0"/>
              <a:t> языке с </a:t>
            </a:r>
            <a:r>
              <a:rPr lang="ru-RU" sz="2400" i="1" dirty="0" err="1"/>
              <a:t>полилингвальной</a:t>
            </a:r>
            <a:r>
              <a:rPr lang="ru-RU" sz="2400" i="1" dirty="0"/>
              <a:t> моделью образования.</a:t>
            </a:r>
          </a:p>
          <a:p>
            <a:r>
              <a:rPr lang="ru-RU" sz="2400" i="1" dirty="0"/>
              <a:t>Углубленная подготовка воспитанников группы для дальнейшего обучения и расширения сферы межкультурного общения, повышение мотивации в изучении родного и русского языка.  </a:t>
            </a:r>
          </a:p>
          <a:p>
            <a:r>
              <a:rPr lang="ru-RU" sz="2400" i="1" dirty="0"/>
              <a:t>Воспитанники </a:t>
            </a:r>
            <a:r>
              <a:rPr lang="ru-RU" sz="2400" i="1" dirty="0" err="1"/>
              <a:t>полилингвальных</a:t>
            </a:r>
            <a:r>
              <a:rPr lang="ru-RU" sz="2400" i="1" dirty="0"/>
              <a:t> групп, умеющие различать несколько языков и пользоваться каждым из них </a:t>
            </a:r>
            <a:r>
              <a:rPr lang="ru-RU" sz="2400" i="1" dirty="0" smtClean="0"/>
              <a:t>отдельно.</a:t>
            </a:r>
            <a:endParaRPr lang="ru-RU" sz="2400" b="1" i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Program Files (x86)\Microsoft Office\MEDIA\CAGCAT10\j0216516.wmf">
            <a:extLst>
              <a:ext uri="{FF2B5EF4-FFF2-40B4-BE49-F238E27FC236}">
                <a16:creationId xmlns:a16="http://schemas.microsoft.com/office/drawing/2014/main" xmlns="" id="{D6D07750-67F5-45DC-BCF0-EED87D0396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75263" y="5932866"/>
            <a:ext cx="829185" cy="757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5425725"/>
      </p:ext>
    </p:extLst>
  </p:cSld>
  <p:clrMapOvr>
    <a:masterClrMapping/>
  </p:clrMapOvr>
  <p:transition spd="slow">
    <p:comb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AppData\Local\Temp\Rar$DRa0.176\презент маша\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91" y="1340768"/>
            <a:ext cx="4128458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04250" y="980728"/>
            <a:ext cx="4572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dirty="0"/>
              <a:t>Муниципальное бюджетное дошкольное образовательное учреждение Детский сад № 8 расположен в  </a:t>
            </a:r>
            <a:r>
              <a:rPr lang="ru-RU" sz="2400" b="1" i="1" dirty="0" err="1"/>
              <a:t>с.Советском</a:t>
            </a:r>
            <a:r>
              <a:rPr lang="ru-RU" sz="2400" b="1" i="1" dirty="0"/>
              <a:t>  </a:t>
            </a:r>
            <a:r>
              <a:rPr lang="ru-RU" sz="2400" b="1" i="1" dirty="0" err="1"/>
              <a:t>Ирафского</a:t>
            </a:r>
            <a:r>
              <a:rPr lang="ru-RU" sz="2400" b="1" i="1" dirty="0"/>
              <a:t> района.   Проектная мощность – 120 детей, фактическая – 123. Здание детского сада 2-х этажное. Функционирует 6 групп, из них 2 группы раннего возраста,    1 группа с обучением на родном </a:t>
            </a:r>
            <a:r>
              <a:rPr lang="ru-RU" sz="2400" b="1" i="1" dirty="0" err="1"/>
              <a:t>дигорском</a:t>
            </a:r>
            <a:r>
              <a:rPr lang="ru-RU" sz="2400" b="1" i="1" dirty="0"/>
              <a:t> языке, 1 группа с обучением на </a:t>
            </a:r>
            <a:r>
              <a:rPr lang="ru-RU" sz="2400" b="1" i="1" dirty="0" err="1"/>
              <a:t>дигорском</a:t>
            </a:r>
            <a:r>
              <a:rPr lang="ru-RU" sz="2400" b="1" i="1" dirty="0"/>
              <a:t> и русском языках</a:t>
            </a:r>
          </a:p>
        </p:txBody>
      </p:sp>
    </p:spTree>
    <p:extLst>
      <p:ext uri="{BB962C8B-B14F-4D97-AF65-F5344CB8AC3E}">
        <p14:creationId xmlns:p14="http://schemas.microsoft.com/office/powerpoint/2010/main" val="2414350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AppData\Local\Temp\Rar$DRa0.319\презент маша\6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55" y="260648"/>
            <a:ext cx="3036013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AppData\Local\Temp\Rar$DRa0.880\презент маша\6 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112" y="252433"/>
            <a:ext cx="2891272" cy="2168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AppData\Local\Temp\Rar$DRa0.803\презент маша\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69" y="4261048"/>
            <a:ext cx="2688299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USER\AppData\Local\Temp\Rar$DRa0.186\презент маша\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276423"/>
            <a:ext cx="2680566" cy="1708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USER\AppData\Local\Temp\Rar$DRa0.963\презент маша\7 (3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189" y="2420887"/>
            <a:ext cx="2833961" cy="1889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9747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AppData\Local\Temp\Rar$DRa0.356\презент маша\7 (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469235"/>
            <a:ext cx="3648405" cy="2912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AppData\Local\Temp\Rar$DRa0.805\презент маша\слайд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91074"/>
            <a:ext cx="3936437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AppData\Local\Temp\Rar$DRa0.040\презент маша\слайд 12 (3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666895"/>
            <a:ext cx="3888433" cy="220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SER\AppData\Local\Temp\Rar$DRa0.528\презент маша\слайд 1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108920"/>
            <a:ext cx="3888432" cy="32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1683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D5BB1DA-7AC5-4454-8AC2-F2A4C6BFF6F5}"/>
              </a:ext>
            </a:extLst>
          </p:cNvPr>
          <p:cNvSpPr/>
          <p:nvPr/>
        </p:nvSpPr>
        <p:spPr>
          <a:xfrm>
            <a:off x="251520" y="188641"/>
            <a:ext cx="66064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800" dirty="0"/>
          </a:p>
        </p:txBody>
      </p:sp>
      <p:pic>
        <p:nvPicPr>
          <p:cNvPr id="4098" name="Picture 2" descr="C:\Users\USER\AppData\Local\Temp\Rar$DRa0.410\презент маша\слайд7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02" y="342273"/>
            <a:ext cx="2171840" cy="3410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AppData\Local\Temp\Rar$DRa0.221\презент маша\Screenshot_20210322-18304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42273"/>
            <a:ext cx="2728798" cy="3410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AppData\Local\Temp\Rar$DRa0.194\презент маша\IMG-20220407-WA000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98" y="3933056"/>
            <a:ext cx="3587116" cy="259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USER\AppData\Local\Temp\Rar$DRa0.265\презент маша\7 (4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557973"/>
            <a:ext cx="2193708" cy="3195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8375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</TotalTime>
  <Words>375</Words>
  <Application>Microsoft Office PowerPoint</Application>
  <PresentationFormat>Экран (4:3)</PresentationFormat>
  <Paragraphs>58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МБДОУ №8 «Улыбка» с.Советское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USER</cp:lastModifiedBy>
  <cp:revision>54</cp:revision>
  <dcterms:created xsi:type="dcterms:W3CDTF">2019-10-25T08:08:28Z</dcterms:created>
  <dcterms:modified xsi:type="dcterms:W3CDTF">2022-04-13T14:08:46Z</dcterms:modified>
</cp:coreProperties>
</file>