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78" r:id="rId5"/>
    <p:sldId id="262" r:id="rId6"/>
    <p:sldId id="275" r:id="rId7"/>
    <p:sldId id="271" r:id="rId8"/>
    <p:sldId id="276" r:id="rId9"/>
    <p:sldId id="272" r:id="rId10"/>
    <p:sldId id="273" r:id="rId11"/>
    <p:sldId id="259" r:id="rId12"/>
    <p:sldId id="264" r:id="rId13"/>
    <p:sldId id="266" r:id="rId14"/>
    <p:sldId id="274" r:id="rId15"/>
    <p:sldId id="279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81" autoAdjust="0"/>
  </p:normalViewPr>
  <p:slideViewPr>
    <p:cSldViewPr>
      <p:cViewPr>
        <p:scale>
          <a:sx n="100" d="100"/>
          <a:sy n="100" d="100"/>
        </p:scale>
        <p:origin x="-1944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+mn-lt"/>
              </a:rPr>
              <a:t>Муниципальное казенное дошкольное образовательное учреждение №8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детский сад «Улыбка» с.Советское</a:t>
            </a:r>
            <a:endParaRPr lang="ru-RU" sz="2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ru-RU" sz="36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600" b="1" i="1" u="sng" dirty="0" smtClean="0">
                <a:solidFill>
                  <a:srgbClr val="002060"/>
                </a:solidFill>
              </a:rPr>
              <a:t>Формы работы </a:t>
            </a:r>
          </a:p>
          <a:p>
            <a:pPr algn="ctr">
              <a:buNone/>
            </a:pPr>
            <a:r>
              <a:rPr lang="ru-RU" sz="3600" b="1" i="1" u="sng" dirty="0" smtClean="0">
                <a:solidFill>
                  <a:srgbClr val="002060"/>
                </a:solidFill>
              </a:rPr>
              <a:t>старшего воспитателя </a:t>
            </a:r>
          </a:p>
          <a:p>
            <a:pPr algn="ctr">
              <a:buNone/>
            </a:pPr>
            <a:r>
              <a:rPr lang="ru-RU" sz="3600" b="1" i="1" u="sng" dirty="0" smtClean="0">
                <a:solidFill>
                  <a:srgbClr val="002060"/>
                </a:solidFill>
              </a:rPr>
              <a:t>по формированию потребности педагогов к саморазвитию.</a:t>
            </a:r>
          </a:p>
          <a:p>
            <a:pPr algn="r"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Роот</a:t>
            </a:r>
            <a:r>
              <a:rPr lang="ru-RU" sz="2800" b="1" dirty="0" smtClean="0">
                <a:solidFill>
                  <a:srgbClr val="7030A0"/>
                </a:solidFill>
              </a:rPr>
              <a:t> Мария Викторовна, </a:t>
            </a:r>
          </a:p>
          <a:p>
            <a:pPr algn="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старший воспитатель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142984"/>
            <a:ext cx="76438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Таким образом, применение активных методов и форм в нашей деятельности позволяет создать условия для самостоятельной и творческой работы, развивает умение работать коллективно, плодотворно сотрудничая друг с другом.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829576" cy="642942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 smtClean="0">
                <a:latin typeface="+mn-lt"/>
              </a:rPr>
              <a:t>Факторы, препятствующие/ стимулирующие саморазвитие:</a:t>
            </a:r>
            <a:endParaRPr lang="ru-RU" sz="2400" b="1" u="sng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426255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Факторы, препятствующие саморазвитию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(по мере убывания):</a:t>
            </a:r>
            <a:endParaRPr lang="ru-RU" sz="2000" dirty="0" smtClean="0">
              <a:solidFill>
                <a:srgbClr val="FF0000"/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недостаток времени;</a:t>
            </a:r>
            <a:endParaRPr lang="ru-RU" sz="20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0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состояние здоровья;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0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разочарование в результате имевшихся ранее неудач;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0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недостаточная поддержка со стороны администрации;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0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собственная инерция.</a:t>
            </a:r>
            <a:endParaRPr lang="ru-RU" sz="2000" dirty="0" smtClean="0">
              <a:solidFill>
                <a:srgbClr val="002060"/>
              </a:solidFill>
              <a:cs typeface="Arial" pitchFamily="34" charset="0"/>
            </a:endParaRPr>
          </a:p>
          <a:p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35481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Факторы, стимулирующее саморазвитие:</a:t>
            </a:r>
            <a:endParaRPr lang="ru-RU" sz="1800" dirty="0" smtClean="0">
              <a:solidFill>
                <a:srgbClr val="FF0000"/>
              </a:solidFill>
            </a:endParaRP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интерес к работе;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возрастающая ответственность за результаты труда;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пример коллег;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организация труда в ДОУ;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внимание администрации к возникшей проблеме;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новизна деятельности;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обучение на курсах повышения;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пример и влияние администрации;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организация методической работы в ДОУ;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возможность получения признания в коллективе.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500174"/>
            <a:ext cx="800105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Сформированность</a:t>
            </a:r>
            <a:r>
              <a:rPr lang="ru-RU" b="1" dirty="0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определенных личностных качеств: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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Активность педагога.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Оценивается по степени его участия в педагогических чтениях, консультациях, педагогических советах, семинарах по теме саморазвития. Можно отметить, что при условии неформального подхода к саморазвитию, активность педагога резко возрастает. Новые знания, которые находит педагог, формируют потребность поделиться с ними с другими участниками педагогического процесса.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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Инициативность.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Проявляется в предложениях, с которыми выходит педагог для решения задач саморазвития. Рост инициативности начинается после того, как педагог приобретет определенный теоретический уровень, который стимулирует его потребность реализовать полученные знания на практике.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643050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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Готовность к аналитической деятельности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. Это качество необходимо для того, чтобы правильно диагностировать развитие детей, анализировать конкретные педагогические ситуации, изучать и обобщать свой педагогический опыт, определять эффективность собственной деятельности.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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Потребность в саморазвитии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. Проявляется в стремлении педагога заниматься поисковой, исследовательской и экспериментальной работой, творческим поиском.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Повышение профессионального статуса педагога: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Повышение или подтверждение категории.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Формы успешности педагога (признание администрации, родителей, коллег).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857232"/>
            <a:ext cx="79296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Таким образом, </a:t>
            </a:r>
            <a:r>
              <a:rPr lang="ru-RU" sz="2400" b="1" dirty="0" smtClean="0">
                <a:solidFill>
                  <a:srgbClr val="7030A0"/>
                </a:solidFill>
              </a:rPr>
              <a:t>предлагаемая система работы по саморазвитию, </a:t>
            </a:r>
          </a:p>
          <a:p>
            <a:pPr>
              <a:buFont typeface="Arial" pitchFamily="34" charset="0"/>
              <a:buChar char="•"/>
            </a:pPr>
            <a:r>
              <a:rPr lang="ru-RU" sz="2400" b="1" u="sng" dirty="0" smtClean="0">
                <a:solidFill>
                  <a:srgbClr val="7030A0"/>
                </a:solidFill>
              </a:rPr>
              <a:t>во-первых</a:t>
            </a:r>
            <a:r>
              <a:rPr lang="ru-RU" sz="2400" b="1" dirty="0" smtClean="0">
                <a:solidFill>
                  <a:srgbClr val="7030A0"/>
                </a:solidFill>
              </a:rPr>
              <a:t>, ставит каждого педагога перед необходимостью повышения своих теоретических и практических знаний, умений и навыков, </a:t>
            </a:r>
          </a:p>
          <a:p>
            <a:pPr>
              <a:buFont typeface="Arial" pitchFamily="34" charset="0"/>
              <a:buChar char="•"/>
            </a:pPr>
            <a:r>
              <a:rPr lang="ru-RU" sz="2400" b="1" u="sng" dirty="0" smtClean="0">
                <a:solidFill>
                  <a:srgbClr val="7030A0"/>
                </a:solidFill>
              </a:rPr>
              <a:t>во-вторых,</a:t>
            </a:r>
            <a:r>
              <a:rPr lang="ru-RU" sz="2400" b="1" dirty="0" smtClean="0">
                <a:solidFill>
                  <a:srgbClr val="7030A0"/>
                </a:solidFill>
              </a:rPr>
              <a:t> позволяет учитывать коллективный опыт наработанный не одним поколением педагогов, </a:t>
            </a:r>
          </a:p>
          <a:p>
            <a:pPr>
              <a:buFont typeface="Arial" pitchFamily="34" charset="0"/>
              <a:buChar char="•"/>
            </a:pPr>
            <a:r>
              <a:rPr lang="ru-RU" sz="2400" b="1" u="sng" dirty="0" smtClean="0">
                <a:solidFill>
                  <a:srgbClr val="7030A0"/>
                </a:solidFill>
              </a:rPr>
              <a:t>в третьих</a:t>
            </a:r>
            <a:r>
              <a:rPr lang="ru-RU" sz="2400" b="1" dirty="0" smtClean="0">
                <a:solidFill>
                  <a:srgbClr val="7030A0"/>
                </a:solidFill>
              </a:rPr>
              <a:t>, помогает педагогам постоянно быть в определенном «профессиональном тонусе», позволяющим инициировать и создавать атмосферу профессионализма и творчества,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стать стимулом, как для повышения профессионального мастерства педагога, так и для развития его личности.</a:t>
            </a:r>
            <a:endParaRPr lang="ru-RU" sz="24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+mn-lt"/>
              </a:rPr>
              <a:t>Перспективы работы</a:t>
            </a:r>
            <a:endParaRPr lang="ru-RU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Дальнейшая разработка психолого-педагогического сопровождения саморазвития.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Совершенствование педагогических и психологических условий, ориентированных на саморазвитие личности.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Приобщение к научно-исследовательской деятельности, опытно-экспериментальной деятельности.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Содействие распространению и изданию обобщенного педагогического опыта.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77295b3c958bc051be9e92a3fb172496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572428" cy="5716441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Как никто не может дать другому того, что не имеет сам, так и не может развивать и воспитывать других тот, кто не является сам развитым, воспитанным и образованным. Он лишь до тех пор способен на самом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деле воспитывать и образовывать, пока сам работает</a:t>
            </a:r>
          </a:p>
          <a:p>
            <a:pPr algn="r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над собственным воспитанием.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b="1" i="1" dirty="0" err="1" smtClean="0">
                <a:solidFill>
                  <a:srgbClr val="FF0000"/>
                </a:solidFill>
              </a:rPr>
              <a:t>А.Дистервег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Ты никогда не будешь знать достаточно, если не будешь знать больше, чем достаточно. </a:t>
            </a:r>
            <a:endParaRPr lang="ru-RU" sz="2400" dirty="0" smtClean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У.Блейк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методической работы</a:t>
            </a:r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 обеспечение качества образования, </a:t>
            </a:r>
            <a:b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педагогического мастерства каждого воспитателя и педагогического коллектива в целом.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i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im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785926"/>
            <a:ext cx="7358114" cy="44648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Основные мотивы развития педагога:</a:t>
            </a:r>
            <a:endParaRPr lang="ru-RU" sz="4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329642" cy="4610112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Саморазвитие: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Самореализация(самовыражение)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Самооценка 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Включенность в коллектив 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Защищенность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Материальное благополучие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4294967295"/>
          </p:nvPr>
        </p:nvSpPr>
        <p:spPr>
          <a:xfrm>
            <a:off x="323528" y="332656"/>
            <a:ext cx="8496944" cy="6120680"/>
          </a:xfrm>
          <a:prstGeom prst="rect">
            <a:avLst/>
          </a:prstGeom>
        </p:spPr>
        <p:txBody>
          <a:bodyPr/>
          <a:lstStyle/>
          <a:p>
            <a:pPr marL="45720" indent="0" algn="ctr"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907704" y="332656"/>
            <a:ext cx="5664692" cy="131039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АКТИВНЫЕ   ФОРМЫ МЕТОДИЧЕСКОЙ   РАБОТЫ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43306" y="1928802"/>
            <a:ext cx="2607750" cy="65131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радиционные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7951" y="4271392"/>
            <a:ext cx="1974800" cy="9144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Семинар-практикум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69950" y="4397379"/>
            <a:ext cx="2122130" cy="9144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Педагогические ситуации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80112" y="4462264"/>
            <a:ext cx="1510236" cy="9144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молодого воспитателя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488521" y="3071810"/>
            <a:ext cx="2011471" cy="92869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етодический час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88024" y="3071810"/>
            <a:ext cx="1998554" cy="92869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Творческие микро группы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169950" y="5517232"/>
            <a:ext cx="2266146" cy="80728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Открытые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НОД-приглашения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57224" y="5429264"/>
            <a:ext cx="2050863" cy="9144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Деловая игра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929454" y="3074516"/>
            <a:ext cx="1889086" cy="9144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Наставничество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37658" y="3074516"/>
            <a:ext cx="1758078" cy="9144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едсовет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305452" y="4347276"/>
            <a:ext cx="1457821" cy="9144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776234" y="5540808"/>
            <a:ext cx="2431450" cy="78370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Взаимопосещение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занятий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4345938"/>
      </p:ext>
    </p:extLst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+mn-lt"/>
              </a:rPr>
              <a:t>Традиционные формы методической работы</a:t>
            </a:r>
            <a:endParaRPr lang="ru-RU" sz="3600" i="1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14282" y="1785926"/>
            <a:ext cx="8429684" cy="48244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Администратор\Desktop\IMG_20210118_144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2585516" cy="164307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785926"/>
            <a:ext cx="26035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6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785926"/>
            <a:ext cx="2357453" cy="193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786190"/>
            <a:ext cx="4929222" cy="286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6" name="Овал 5"/>
          <p:cNvSpPr/>
          <p:nvPr/>
        </p:nvSpPr>
        <p:spPr>
          <a:xfrm>
            <a:off x="2714612" y="500042"/>
            <a:ext cx="4429156" cy="114300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АКТИВНЫЕ   ФОРМЫ МЕТОДИЧЕСКОЙ  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2714620"/>
            <a:ext cx="2857520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Создание банка инновационных идей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3571876"/>
            <a:ext cx="3286148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«Мозговой штурм»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3571876"/>
            <a:ext cx="3143272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Ярмарка педагогических  идей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4500570"/>
            <a:ext cx="278608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Проблемные семинары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4500570"/>
            <a:ext cx="192882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 «Кейсов»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4500570"/>
            <a:ext cx="192882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Устный журнал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5429264"/>
            <a:ext cx="192882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 инсценировки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43306" y="5429264"/>
            <a:ext cx="192882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Экспресс-опрос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28926" y="1785926"/>
            <a:ext cx="3929090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ИИии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428992" y="1785927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инновационные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0760" y="5429264"/>
            <a:ext cx="1928826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Проектная деятельность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latin typeface="+mn-lt"/>
              </a:rPr>
              <a:t>Инновационные формы методической работы:</a:t>
            </a:r>
            <a:endParaRPr lang="ru-RU" sz="4000" i="1" dirty="0">
              <a:latin typeface="+mn-lt"/>
            </a:endParaRPr>
          </a:p>
        </p:txBody>
      </p:sp>
      <p:pic>
        <p:nvPicPr>
          <p:cNvPr id="1026" name="Picture 2" descr="C:\Users\Администратор\Desktop\инновац\_20210323_01153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2143139" cy="1762127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инновац\Screenshot_20210323-1055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928802"/>
            <a:ext cx="2243901" cy="226675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928802"/>
            <a:ext cx="2070354" cy="259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Администратор\Desktop\IMG_20210118_150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928802"/>
            <a:ext cx="1981770" cy="2172462"/>
          </a:xfrm>
          <a:prstGeom prst="rect">
            <a:avLst/>
          </a:prstGeom>
          <a:noFill/>
        </p:spPr>
      </p:pic>
      <p:pic>
        <p:nvPicPr>
          <p:cNvPr id="1031" name="Picture 7" descr="C:\Users\Администратор\Desktop\инновац\IMG-20210317-WA00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000505"/>
            <a:ext cx="3048000" cy="2278856"/>
          </a:xfrm>
          <a:prstGeom prst="rect">
            <a:avLst/>
          </a:prstGeom>
          <a:noFill/>
        </p:spPr>
      </p:pic>
      <p:pic>
        <p:nvPicPr>
          <p:cNvPr id="1035" name="Picture 11" descr="C:\Users\Администратор\Desktop\инновац\IMG_20210323_1413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135100" y="-8810625"/>
            <a:ext cx="2540000" cy="1905000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4000504"/>
            <a:ext cx="25603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Содержимое 3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4000504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51344"/>
            <a:ext cx="8496944" cy="489364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Активные формы методической работы позволяют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максимально активизировать имеющиеся у педагога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создавать благоприятный климат в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коллективе;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обеспечить оптимальные условия для обмена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опытом.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педагога: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положительный психологический климат в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коллективе;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заинтересованность педагогов в творчестве 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инновациях;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удовлетворенность педагогов собственной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деятельностью;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качественная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организованная система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повышения       квалификации;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повышение высокого уровня профессиональной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8956976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642</Words>
  <PresentationFormat>Экран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Муниципальное казенное дошкольное образовательное учреждение №8 детский сад «Улыбка» с.Советское</vt:lpstr>
      <vt:lpstr> </vt:lpstr>
      <vt:lpstr>     Цель методической работы –  обеспечение качества образования,  повышение педагогического мастерства каждого воспитателя и педагогического коллектива в целом.</vt:lpstr>
      <vt:lpstr>Основные мотивы развития педагога:</vt:lpstr>
      <vt:lpstr> </vt:lpstr>
      <vt:lpstr>Традиционные формы методической работы</vt:lpstr>
      <vt:lpstr> </vt:lpstr>
      <vt:lpstr>Инновационные формы методической работы:</vt:lpstr>
      <vt:lpstr>Слайд 9</vt:lpstr>
      <vt:lpstr>Слайд 10</vt:lpstr>
      <vt:lpstr>Факторы, препятствующие/ стимулирующие саморазвитие:</vt:lpstr>
      <vt:lpstr>Слайд 12</vt:lpstr>
      <vt:lpstr>Слайд 13</vt:lpstr>
      <vt:lpstr>Слайд 14</vt:lpstr>
      <vt:lpstr>Перспективы работы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комбинированного вида №194»</dc:title>
  <dc:creator>admin</dc:creator>
  <cp:lastModifiedBy>Пользователь Windows</cp:lastModifiedBy>
  <cp:revision>61</cp:revision>
  <dcterms:created xsi:type="dcterms:W3CDTF">2017-10-29T16:45:32Z</dcterms:created>
  <dcterms:modified xsi:type="dcterms:W3CDTF">2021-03-23T13:13:28Z</dcterms:modified>
</cp:coreProperties>
</file>