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5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612591953_222-p-fon-bledno-zelenii-dlya-prezentatsii-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7" y="0"/>
            <a:ext cx="912656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1700808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Развивающая среда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для экологического образования: экологические  комплексы в ДОУ.</a:t>
            </a:r>
          </a:p>
          <a:p>
            <a:pPr algn="ctr"/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Тетцоева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З.А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unnamed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3905672"/>
            <a:ext cx="273630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591953_222-p-fon-bledno-zelenii-dlya-prezentatsii-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884"/>
            <a:ext cx="9144000" cy="6842116"/>
          </a:xfrm>
        </p:spPr>
      </p:pic>
      <p:sp>
        <p:nvSpPr>
          <p:cNvPr id="6" name="TextBox 5"/>
          <p:cNvSpPr txBox="1"/>
          <p:nvPr/>
        </p:nvSpPr>
        <p:spPr>
          <a:xfrm>
            <a:off x="611560" y="764704"/>
            <a:ext cx="80648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Главная задача:</a:t>
            </a:r>
          </a:p>
          <a:p>
            <a:pPr algn="ctr"/>
            <a:endParaRPr lang="ru-RU" sz="36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у ребёнка элементов экологической культуры, экологически грамотного поведения, реализации новых идей об универсальности и самооценности природы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591953_222-p-fon-bledno-zelenii-dlya-prezentatsii-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44001" cy="6857999"/>
          </a:xfrm>
        </p:spPr>
      </p:pic>
      <p:sp>
        <p:nvSpPr>
          <p:cNvPr id="11" name="Овал 10"/>
          <p:cNvSpPr/>
          <p:nvPr/>
        </p:nvSpPr>
        <p:spPr>
          <a:xfrm flipH="1">
            <a:off x="-6" y="1340768"/>
            <a:ext cx="3131846" cy="13681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Познавательному развитию ребёнка</a:t>
            </a:r>
            <a:endParaRPr lang="ru-RU" sz="2000" b="1" dirty="0"/>
          </a:p>
        </p:txBody>
      </p:sp>
      <p:sp>
        <p:nvSpPr>
          <p:cNvPr id="15" name="Овал 14"/>
          <p:cNvSpPr/>
          <p:nvPr/>
        </p:nvSpPr>
        <p:spPr>
          <a:xfrm>
            <a:off x="0" y="3717032"/>
            <a:ext cx="2771800" cy="17281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Эколого-эстетическому развитию</a:t>
            </a:r>
            <a:endParaRPr lang="ru-RU" sz="2000" b="1" dirty="0"/>
          </a:p>
        </p:txBody>
      </p:sp>
      <p:sp>
        <p:nvSpPr>
          <p:cNvPr id="17" name="Овал 16"/>
          <p:cNvSpPr/>
          <p:nvPr/>
        </p:nvSpPr>
        <p:spPr>
          <a:xfrm>
            <a:off x="3059832" y="548680"/>
            <a:ext cx="2736304" cy="15841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Оздоровлению ребёнка</a:t>
            </a:r>
            <a:endParaRPr lang="ru-RU" sz="2000" b="1" dirty="0"/>
          </a:p>
        </p:txBody>
      </p:sp>
      <p:sp>
        <p:nvSpPr>
          <p:cNvPr id="18" name="Овал 17"/>
          <p:cNvSpPr/>
          <p:nvPr/>
        </p:nvSpPr>
        <p:spPr>
          <a:xfrm>
            <a:off x="2843808" y="5085184"/>
            <a:ext cx="3312368" cy="15121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Формированию нравственных качеств</a:t>
            </a:r>
            <a:endParaRPr lang="ru-RU" sz="2000" b="1" dirty="0"/>
          </a:p>
        </p:txBody>
      </p:sp>
      <p:sp>
        <p:nvSpPr>
          <p:cNvPr id="19" name="Овал 18"/>
          <p:cNvSpPr/>
          <p:nvPr/>
        </p:nvSpPr>
        <p:spPr>
          <a:xfrm>
            <a:off x="6012160" y="1412776"/>
            <a:ext cx="2952328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Формированию экологически грамотного поведения</a:t>
            </a:r>
            <a:endParaRPr lang="ru-RU" sz="2000" b="1" dirty="0"/>
          </a:p>
        </p:txBody>
      </p:sp>
      <p:sp>
        <p:nvSpPr>
          <p:cNvPr id="20" name="Овал 19"/>
          <p:cNvSpPr/>
          <p:nvPr/>
        </p:nvSpPr>
        <p:spPr>
          <a:xfrm>
            <a:off x="6047656" y="4221088"/>
            <a:ext cx="3096344" cy="16561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Экологизации</a:t>
            </a:r>
            <a:r>
              <a:rPr lang="ru-RU" sz="2000" b="1" dirty="0" smtClean="0"/>
              <a:t> различных видов деятельности</a:t>
            </a:r>
            <a:endParaRPr lang="ru-RU" sz="20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15816" y="2852936"/>
            <a:ext cx="3168352" cy="14401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Среда в ДОУ должна способствовать:</a:t>
            </a:r>
            <a:endParaRPr lang="ru-RU" sz="28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427984" y="206084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27984" y="429309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084168" y="278092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012160" y="4221088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1" idx="3"/>
          </p:cNvCxnSpPr>
          <p:nvPr/>
        </p:nvCxnSpPr>
        <p:spPr>
          <a:xfrm flipH="1" flipV="1">
            <a:off x="2673191" y="2508559"/>
            <a:ext cx="314633" cy="344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5" idx="6"/>
          </p:cNvCxnSpPr>
          <p:nvPr/>
        </p:nvCxnSpPr>
        <p:spPr>
          <a:xfrm flipH="1">
            <a:off x="2771800" y="4293096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591953_222-p-fon-bledno-zelenii-dlya-prezentatsii-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884"/>
            <a:ext cx="9144000" cy="6842116"/>
          </a:xfrm>
        </p:spPr>
      </p:pic>
      <p:sp>
        <p:nvSpPr>
          <p:cNvPr id="7" name="Овал 6"/>
          <p:cNvSpPr/>
          <p:nvPr/>
        </p:nvSpPr>
        <p:spPr>
          <a:xfrm>
            <a:off x="3059832" y="2348880"/>
            <a:ext cx="3384376" cy="22322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Элементы развивающей предметной среды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1628800"/>
            <a:ext cx="2376264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Экологическая комната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3645024"/>
            <a:ext cx="230425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Лаборатория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5301208"/>
            <a:ext cx="2088232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Библиотека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5373216"/>
            <a:ext cx="2160240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Огород, сад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1880" y="692696"/>
            <a:ext cx="244827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Территория  детского сада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16216" y="1772816"/>
            <a:ext cx="252028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Музей, картинная галерея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3789040"/>
            <a:ext cx="2160240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Театральная студия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5896" y="5373216"/>
            <a:ext cx="2088232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Уголки в группах</a:t>
            </a:r>
            <a:endParaRPr lang="ru-RU" sz="2400" b="1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4788024" y="162880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788024" y="465313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7" idx="7"/>
          </p:cNvCxnSpPr>
          <p:nvPr/>
        </p:nvCxnSpPr>
        <p:spPr>
          <a:xfrm flipV="1">
            <a:off x="5948577" y="2564904"/>
            <a:ext cx="567639" cy="110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7" idx="5"/>
          </p:cNvCxnSpPr>
          <p:nvPr/>
        </p:nvCxnSpPr>
        <p:spPr>
          <a:xfrm>
            <a:off x="5948577" y="4254223"/>
            <a:ext cx="999687" cy="104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516216" y="3645024"/>
            <a:ext cx="360040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7" idx="3"/>
          </p:cNvCxnSpPr>
          <p:nvPr/>
        </p:nvCxnSpPr>
        <p:spPr>
          <a:xfrm flipH="1">
            <a:off x="2627784" y="4254223"/>
            <a:ext cx="927679" cy="104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7" idx="2"/>
          </p:cNvCxnSpPr>
          <p:nvPr/>
        </p:nvCxnSpPr>
        <p:spPr>
          <a:xfrm flipH="1">
            <a:off x="2483768" y="3465004"/>
            <a:ext cx="576064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7" idx="1"/>
          </p:cNvCxnSpPr>
          <p:nvPr/>
        </p:nvCxnSpPr>
        <p:spPr>
          <a:xfrm flipH="1" flipV="1">
            <a:off x="2843808" y="2132856"/>
            <a:ext cx="711655" cy="542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591953_222-p-fon-bledno-zelenii-dlya-prezentatsii-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884"/>
            <a:ext cx="9144000" cy="6842116"/>
          </a:xfrm>
        </p:spPr>
      </p:pic>
      <p:sp>
        <p:nvSpPr>
          <p:cNvPr id="5" name="TextBox 4"/>
          <p:cNvSpPr txBox="1"/>
          <p:nvPr/>
        </p:nvSpPr>
        <p:spPr>
          <a:xfrm>
            <a:off x="1331640" y="40466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4040" y="55706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627784" y="332656"/>
            <a:ext cx="3744416" cy="144016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Уголок природы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916832"/>
            <a:ext cx="8568952" cy="410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-комнатные  растения</a:t>
            </a:r>
          </a:p>
          <a:p>
            <a:pPr>
              <a:buFontTx/>
              <a:buChar char="-"/>
            </a:pPr>
            <a:r>
              <a:rPr lang="ru-RU" sz="2400" b="1" dirty="0" smtClean="0"/>
              <a:t> календарь погоды и природы</a:t>
            </a:r>
          </a:p>
          <a:p>
            <a:pPr>
              <a:buFontTx/>
              <a:buChar char="-"/>
            </a:pPr>
            <a:r>
              <a:rPr lang="ru-RU" sz="2400" b="1" dirty="0" smtClean="0"/>
              <a:t> альбомы, гербарии, содержащие материал природоведческого характера</a:t>
            </a:r>
          </a:p>
          <a:p>
            <a:pPr>
              <a:buFontTx/>
              <a:buChar char="-"/>
            </a:pPr>
            <a:r>
              <a:rPr lang="ru-RU" sz="2400" b="1" dirty="0" smtClean="0"/>
              <a:t> художественная литература о природе</a:t>
            </a:r>
          </a:p>
          <a:p>
            <a:pPr>
              <a:buFontTx/>
              <a:buChar char="-"/>
            </a:pPr>
            <a:r>
              <a:rPr lang="ru-RU" sz="2400" b="1" dirty="0" smtClean="0"/>
              <a:t> дидактические игры природоведческого содержания</a:t>
            </a:r>
          </a:p>
          <a:p>
            <a:pPr>
              <a:buFontTx/>
              <a:buChar char="-"/>
            </a:pPr>
            <a:r>
              <a:rPr lang="ru-RU" sz="2400" b="1" dirty="0" smtClean="0"/>
              <a:t> различные природные материалы</a:t>
            </a:r>
          </a:p>
          <a:p>
            <a:pPr>
              <a:buFontTx/>
              <a:buChar char="-"/>
            </a:pPr>
            <a:r>
              <a:rPr lang="ru-RU" sz="2400" b="1" dirty="0" smtClean="0"/>
              <a:t>оборудования для организации труда в природе</a:t>
            </a:r>
          </a:p>
          <a:p>
            <a:pPr>
              <a:buFontTx/>
              <a:buChar char="-"/>
            </a:pPr>
            <a:r>
              <a:rPr lang="ru-RU" sz="2400" b="1" dirty="0" smtClean="0"/>
              <a:t>оборудование для организации опытнической деятельности</a:t>
            </a:r>
          </a:p>
          <a:p>
            <a:pPr>
              <a:buFontTx/>
              <a:buChar char="-"/>
            </a:pPr>
            <a:r>
              <a:rPr lang="ru-RU" sz="2400" b="1" dirty="0" smtClean="0"/>
              <a:t>модели, отображающие предметы и явления природы.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591953_222-p-fon-bledno-zelenii-dlya-prezentatsii-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175"/>
            <a:ext cx="9144000" cy="6842116"/>
          </a:xfrm>
          <a:prstGeom prst="roundRect">
            <a:avLst/>
          </a:prstGeom>
        </p:spPr>
      </p:pic>
      <p:pic>
        <p:nvPicPr>
          <p:cNvPr id="10" name="Рисунок 9" descr="20220124_144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126364" y="476672"/>
            <a:ext cx="3059094" cy="180014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220211_183347.jpg"/>
          <p:cNvPicPr>
            <a:picLocks noChangeAspect="1"/>
          </p:cNvPicPr>
          <p:nvPr/>
        </p:nvPicPr>
        <p:blipFill>
          <a:blip r:embed="rId4" cstate="print"/>
          <a:srcRect l="12201" r="10625" b="1001"/>
          <a:stretch>
            <a:fillRect/>
          </a:stretch>
        </p:blipFill>
        <p:spPr>
          <a:xfrm rot="10800000">
            <a:off x="179512" y="4653136"/>
            <a:ext cx="3168916" cy="206348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8" y="556080"/>
            <a:ext cx="2416178" cy="38610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18" y="327712"/>
            <a:ext cx="2242939" cy="4317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19276"/>
            <a:ext cx="2253998" cy="41973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591953_222-p-fon-bledno-zelenii-dlya-prezentatsii-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2116"/>
          </a:xfrm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6408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71800" y="2564904"/>
            <a:ext cx="3960440" cy="1800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Экологическая комната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1520" y="1124744"/>
            <a:ext cx="2448272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Зона обучения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323528" y="4797152"/>
            <a:ext cx="2952328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Зона коллекций</a:t>
            </a:r>
            <a:endParaRPr lang="ru-RU" sz="2400" b="1" dirty="0"/>
          </a:p>
        </p:txBody>
      </p:sp>
      <p:sp>
        <p:nvSpPr>
          <p:cNvPr id="14" name="Овал 13"/>
          <p:cNvSpPr/>
          <p:nvPr/>
        </p:nvSpPr>
        <p:spPr>
          <a:xfrm>
            <a:off x="6300192" y="1124744"/>
            <a:ext cx="2736304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Зона релаксации</a:t>
            </a:r>
            <a:endParaRPr lang="ru-RU" sz="2400" b="1" dirty="0"/>
          </a:p>
        </p:txBody>
      </p:sp>
      <p:sp>
        <p:nvSpPr>
          <p:cNvPr id="15" name="Овал 14"/>
          <p:cNvSpPr/>
          <p:nvPr/>
        </p:nvSpPr>
        <p:spPr>
          <a:xfrm>
            <a:off x="5868144" y="4869160"/>
            <a:ext cx="2952328" cy="13681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Зона библиотеки</a:t>
            </a:r>
            <a:endParaRPr lang="ru-RU" sz="2400" b="1" dirty="0"/>
          </a:p>
        </p:txBody>
      </p:sp>
      <p:sp>
        <p:nvSpPr>
          <p:cNvPr id="16" name="Стрелка влево 15"/>
          <p:cNvSpPr/>
          <p:nvPr/>
        </p:nvSpPr>
        <p:spPr>
          <a:xfrm rot="18515407" flipV="1">
            <a:off x="2585424" y="4320493"/>
            <a:ext cx="999244" cy="314617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2941915">
            <a:off x="2465663" y="2336386"/>
            <a:ext cx="1046825" cy="26272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8608589">
            <a:off x="6169414" y="2484372"/>
            <a:ext cx="718906" cy="32641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9560052">
            <a:off x="6181478" y="4017617"/>
            <a:ext cx="280917" cy="978800"/>
          </a:xfrm>
          <a:prstGeom prst="downArrow">
            <a:avLst>
              <a:gd name="adj1" fmla="val 615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591953_222-p-fon-bledno-zelenii-dlya-prezentatsii-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884"/>
            <a:ext cx="9144000" cy="6842116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2771800" y="476672"/>
            <a:ext cx="3384376" cy="1393312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Лаборатория.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9512" y="2636912"/>
            <a:ext cx="3960440" cy="1800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Лаборатория в отдельном помещении</a:t>
            </a:r>
            <a:endParaRPr lang="ru-RU" sz="2800" b="1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23528" y="4725144"/>
            <a:ext cx="3672408" cy="151216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экологической комнате</a:t>
            </a:r>
            <a:endParaRPr lang="ru-RU" sz="2800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220072" y="4581128"/>
            <a:ext cx="3456384" cy="151216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группе (мини-лаборатория)</a:t>
            </a:r>
            <a:endParaRPr lang="ru-RU" sz="28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148064" y="2492896"/>
            <a:ext cx="3563888" cy="194421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Лаборатория на территории детского сада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591953_222-p-fon-bledno-zelenii-dlya-prezentatsii-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884"/>
            <a:ext cx="9144000" cy="6842116"/>
          </a:xfrm>
        </p:spPr>
      </p:pic>
      <p:sp>
        <p:nvSpPr>
          <p:cNvPr id="5" name="TextBox 4"/>
          <p:cNvSpPr txBox="1"/>
          <p:nvPr/>
        </p:nvSpPr>
        <p:spPr>
          <a:xfrm>
            <a:off x="1331640" y="40466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4040" y="55706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403648" y="404664"/>
            <a:ext cx="5472608" cy="1512168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Музей природы родного края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79512" y="1916832"/>
            <a:ext cx="3888432" cy="158417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Природа родного края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572000" y="1700808"/>
            <a:ext cx="4248472" cy="172819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Природоохранительная деятельность ДОУ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07504" y="4221088"/>
            <a:ext cx="4104456" cy="263691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Зона коллекций – гербарии, коллекции объектов неживой природы родного края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907704" y="3429000"/>
            <a:ext cx="216024" cy="108012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88224" y="3356992"/>
            <a:ext cx="216024" cy="93610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499992" y="4005064"/>
            <a:ext cx="4464496" cy="285293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Фотографии, слайды, отображающие проведение субботников по посадке деревьев, прогулки в природу, зимнюю подкормку птиц и т.д. 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214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WXS</dc:creator>
  <cp:lastModifiedBy>User</cp:lastModifiedBy>
  <cp:revision>50</cp:revision>
  <dcterms:created xsi:type="dcterms:W3CDTF">2022-01-31T09:26:15Z</dcterms:created>
  <dcterms:modified xsi:type="dcterms:W3CDTF">2023-01-15T18:42:03Z</dcterms:modified>
</cp:coreProperties>
</file>