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59" r:id="rId5"/>
    <p:sldId id="265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1612591953_222-p-fon-bledno-zelenii-dlya-prezentatsii-2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17" y="0"/>
            <a:ext cx="9126566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3568" y="1700808"/>
            <a:ext cx="820891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Развивающая среда</a:t>
            </a:r>
          </a:p>
          <a:p>
            <a:pPr algn="ctr"/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для экологического образования: экологические  комплексы в ДОУ.</a:t>
            </a:r>
          </a:p>
          <a:p>
            <a:pPr algn="ctr"/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Тетцоева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З.А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unnamed.jp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3905672"/>
            <a:ext cx="2736304" cy="27363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2591953_222-p-fon-bledno-zelenii-dlya-prezentatsii-2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5884"/>
            <a:ext cx="9144000" cy="6842116"/>
          </a:xfrm>
        </p:spPr>
      </p:pic>
      <p:sp>
        <p:nvSpPr>
          <p:cNvPr id="6" name="TextBox 5"/>
          <p:cNvSpPr txBox="1"/>
          <p:nvPr/>
        </p:nvSpPr>
        <p:spPr>
          <a:xfrm>
            <a:off x="611560" y="764704"/>
            <a:ext cx="806489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Главная задача:</a:t>
            </a:r>
          </a:p>
          <a:p>
            <a:pPr algn="ctr"/>
            <a:endParaRPr lang="ru-RU" sz="3600" b="1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условий для формирования у ребёнка элементов экологической культуры, экологически грамотного поведения, реализации новых идей об универсальности и самооценности природы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2591953_222-p-fon-bledno-zelenii-dlya-prezentatsii-2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1"/>
            <a:ext cx="9144001" cy="6857999"/>
          </a:xfrm>
        </p:spPr>
      </p:pic>
      <p:sp>
        <p:nvSpPr>
          <p:cNvPr id="11" name="Овал 10"/>
          <p:cNvSpPr/>
          <p:nvPr/>
        </p:nvSpPr>
        <p:spPr>
          <a:xfrm flipH="1">
            <a:off x="-6" y="1340768"/>
            <a:ext cx="3131846" cy="136815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Познавательному развитию ребёнка</a:t>
            </a:r>
            <a:endParaRPr lang="ru-RU" sz="2000" b="1" dirty="0"/>
          </a:p>
        </p:txBody>
      </p:sp>
      <p:sp>
        <p:nvSpPr>
          <p:cNvPr id="15" name="Овал 14"/>
          <p:cNvSpPr/>
          <p:nvPr/>
        </p:nvSpPr>
        <p:spPr>
          <a:xfrm>
            <a:off x="0" y="3717032"/>
            <a:ext cx="2771800" cy="172819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Эколого-эстетическому развитию</a:t>
            </a:r>
            <a:endParaRPr lang="ru-RU" sz="2000" b="1" dirty="0"/>
          </a:p>
        </p:txBody>
      </p:sp>
      <p:sp>
        <p:nvSpPr>
          <p:cNvPr id="17" name="Овал 16"/>
          <p:cNvSpPr/>
          <p:nvPr/>
        </p:nvSpPr>
        <p:spPr>
          <a:xfrm>
            <a:off x="3059832" y="548680"/>
            <a:ext cx="2736304" cy="158417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Оздоровлению ребёнка</a:t>
            </a:r>
            <a:endParaRPr lang="ru-RU" sz="2000" b="1" dirty="0"/>
          </a:p>
        </p:txBody>
      </p:sp>
      <p:sp>
        <p:nvSpPr>
          <p:cNvPr id="18" name="Овал 17"/>
          <p:cNvSpPr/>
          <p:nvPr/>
        </p:nvSpPr>
        <p:spPr>
          <a:xfrm>
            <a:off x="2843808" y="5085184"/>
            <a:ext cx="3312368" cy="151216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Формированию нравственных качеств</a:t>
            </a:r>
            <a:endParaRPr lang="ru-RU" sz="2000" b="1" dirty="0"/>
          </a:p>
        </p:txBody>
      </p:sp>
      <p:sp>
        <p:nvSpPr>
          <p:cNvPr id="19" name="Овал 18"/>
          <p:cNvSpPr/>
          <p:nvPr/>
        </p:nvSpPr>
        <p:spPr>
          <a:xfrm>
            <a:off x="6012160" y="1412776"/>
            <a:ext cx="2952328" cy="144016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Формированию экологически грамотного поведения</a:t>
            </a:r>
            <a:endParaRPr lang="ru-RU" sz="2000" b="1" dirty="0"/>
          </a:p>
        </p:txBody>
      </p:sp>
      <p:sp>
        <p:nvSpPr>
          <p:cNvPr id="20" name="Овал 19"/>
          <p:cNvSpPr/>
          <p:nvPr/>
        </p:nvSpPr>
        <p:spPr>
          <a:xfrm>
            <a:off x="6047656" y="4221088"/>
            <a:ext cx="3096344" cy="165618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/>
              <a:t>Экологизации</a:t>
            </a:r>
            <a:r>
              <a:rPr lang="ru-RU" sz="2000" b="1" dirty="0" smtClean="0"/>
              <a:t> различных видов деятельности</a:t>
            </a:r>
            <a:endParaRPr lang="ru-RU" sz="2000" b="1" dirty="0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2915816" y="2852936"/>
            <a:ext cx="3168352" cy="144016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Среда в ДОУ должна способствовать:</a:t>
            </a:r>
            <a:endParaRPr lang="ru-RU" sz="2800" b="1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4427984" y="2060848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4427984" y="4293096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V="1">
            <a:off x="6084168" y="2780928"/>
            <a:ext cx="36004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012160" y="4221088"/>
            <a:ext cx="288032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endCxn id="11" idx="3"/>
          </p:cNvCxnSpPr>
          <p:nvPr/>
        </p:nvCxnSpPr>
        <p:spPr>
          <a:xfrm flipH="1" flipV="1">
            <a:off x="2673191" y="2508559"/>
            <a:ext cx="314633" cy="3443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endCxn id="15" idx="6"/>
          </p:cNvCxnSpPr>
          <p:nvPr/>
        </p:nvCxnSpPr>
        <p:spPr>
          <a:xfrm flipH="1">
            <a:off x="2771800" y="4293096"/>
            <a:ext cx="288032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2591953_222-p-fon-bledno-zelenii-dlya-prezentatsii-2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5884"/>
            <a:ext cx="9144000" cy="6842116"/>
          </a:xfrm>
        </p:spPr>
      </p:pic>
      <p:sp>
        <p:nvSpPr>
          <p:cNvPr id="7" name="Овал 6"/>
          <p:cNvSpPr/>
          <p:nvPr/>
        </p:nvSpPr>
        <p:spPr>
          <a:xfrm>
            <a:off x="3059832" y="2348880"/>
            <a:ext cx="3384376" cy="223224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Элементы развивающей предметной среды</a:t>
            </a:r>
            <a:endParaRPr lang="ru-RU" sz="28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5536" y="1628800"/>
            <a:ext cx="2376264" cy="100811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Экологическая комната</a:t>
            </a:r>
            <a:endParaRPr lang="ru-RU" sz="2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1520" y="3645024"/>
            <a:ext cx="2304256" cy="8640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Лаборатория</a:t>
            </a:r>
            <a:endParaRPr lang="ru-RU" sz="24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3568" y="5301208"/>
            <a:ext cx="2088232" cy="100811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Библиотека</a:t>
            </a:r>
            <a:endParaRPr lang="ru-RU" sz="24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00192" y="5373216"/>
            <a:ext cx="2160240" cy="100811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Огород, сад</a:t>
            </a:r>
            <a:endParaRPr lang="ru-RU" sz="2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491880" y="692696"/>
            <a:ext cx="2448272" cy="8640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Территория  детского сада</a:t>
            </a:r>
            <a:endParaRPr lang="ru-RU" sz="24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16216" y="1772816"/>
            <a:ext cx="2520280" cy="11521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Музей, картинная галерея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732240" y="3789040"/>
            <a:ext cx="2160240" cy="100811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Театральная студия</a:t>
            </a:r>
            <a:endParaRPr lang="ru-RU" sz="24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35896" y="5373216"/>
            <a:ext cx="2088232" cy="108012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Уголки в группах</a:t>
            </a:r>
            <a:endParaRPr lang="ru-RU" sz="2400" b="1" dirty="0"/>
          </a:p>
        </p:txBody>
      </p:sp>
      <p:cxnSp>
        <p:nvCxnSpPr>
          <p:cNvPr id="36" name="Прямая со стрелкой 35"/>
          <p:cNvCxnSpPr/>
          <p:nvPr/>
        </p:nvCxnSpPr>
        <p:spPr>
          <a:xfrm flipV="1">
            <a:off x="4788024" y="1628800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4788024" y="4653136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7" idx="7"/>
          </p:cNvCxnSpPr>
          <p:nvPr/>
        </p:nvCxnSpPr>
        <p:spPr>
          <a:xfrm flipV="1">
            <a:off x="5948577" y="2564904"/>
            <a:ext cx="567639" cy="1108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stCxn id="7" idx="5"/>
          </p:cNvCxnSpPr>
          <p:nvPr/>
        </p:nvCxnSpPr>
        <p:spPr>
          <a:xfrm>
            <a:off x="5948577" y="4254223"/>
            <a:ext cx="999687" cy="10469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6516216" y="3645024"/>
            <a:ext cx="360040" cy="1800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>
            <a:stCxn id="7" idx="3"/>
          </p:cNvCxnSpPr>
          <p:nvPr/>
        </p:nvCxnSpPr>
        <p:spPr>
          <a:xfrm flipH="1">
            <a:off x="2627784" y="4254223"/>
            <a:ext cx="927679" cy="10469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>
            <a:stCxn id="7" idx="2"/>
          </p:cNvCxnSpPr>
          <p:nvPr/>
        </p:nvCxnSpPr>
        <p:spPr>
          <a:xfrm flipH="1">
            <a:off x="2483768" y="3465004"/>
            <a:ext cx="576064" cy="1800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stCxn id="7" idx="1"/>
          </p:cNvCxnSpPr>
          <p:nvPr/>
        </p:nvCxnSpPr>
        <p:spPr>
          <a:xfrm flipH="1" flipV="1">
            <a:off x="2843808" y="2132856"/>
            <a:ext cx="711655" cy="5429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2591953_222-p-fon-bledno-zelenii-dlya-prezentatsii-2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5884"/>
            <a:ext cx="9144000" cy="6842116"/>
          </a:xfrm>
        </p:spPr>
      </p:pic>
      <p:sp>
        <p:nvSpPr>
          <p:cNvPr id="5" name="TextBox 4"/>
          <p:cNvSpPr txBox="1"/>
          <p:nvPr/>
        </p:nvSpPr>
        <p:spPr>
          <a:xfrm>
            <a:off x="1331640" y="404664"/>
            <a:ext cx="72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84040" y="557064"/>
            <a:ext cx="72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2627784" y="332656"/>
            <a:ext cx="3744416" cy="1440160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Уголок природы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1916832"/>
            <a:ext cx="8568952" cy="4104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-комнатные  растения</a:t>
            </a:r>
          </a:p>
          <a:p>
            <a:pPr>
              <a:buFontTx/>
              <a:buChar char="-"/>
            </a:pPr>
            <a:r>
              <a:rPr lang="ru-RU" sz="2400" b="1" dirty="0" smtClean="0"/>
              <a:t> календарь погоды и природы</a:t>
            </a:r>
          </a:p>
          <a:p>
            <a:pPr>
              <a:buFontTx/>
              <a:buChar char="-"/>
            </a:pPr>
            <a:r>
              <a:rPr lang="ru-RU" sz="2400" b="1" dirty="0" smtClean="0"/>
              <a:t> альбомы, гербарии, содержащие материал природоведческого характера</a:t>
            </a:r>
          </a:p>
          <a:p>
            <a:pPr>
              <a:buFontTx/>
              <a:buChar char="-"/>
            </a:pPr>
            <a:r>
              <a:rPr lang="ru-RU" sz="2400" b="1" dirty="0" smtClean="0"/>
              <a:t> художественная литература о природе</a:t>
            </a:r>
          </a:p>
          <a:p>
            <a:pPr>
              <a:buFontTx/>
              <a:buChar char="-"/>
            </a:pPr>
            <a:r>
              <a:rPr lang="ru-RU" sz="2400" b="1" dirty="0" smtClean="0"/>
              <a:t> дидактические игры природоведческого содержания</a:t>
            </a:r>
          </a:p>
          <a:p>
            <a:pPr>
              <a:buFontTx/>
              <a:buChar char="-"/>
            </a:pPr>
            <a:r>
              <a:rPr lang="ru-RU" sz="2400" b="1" dirty="0" smtClean="0"/>
              <a:t> различные природные материалы</a:t>
            </a:r>
          </a:p>
          <a:p>
            <a:pPr>
              <a:buFontTx/>
              <a:buChar char="-"/>
            </a:pPr>
            <a:r>
              <a:rPr lang="ru-RU" sz="2400" b="1" dirty="0" smtClean="0"/>
              <a:t>оборудования для организации труда в природе</a:t>
            </a:r>
          </a:p>
          <a:p>
            <a:pPr>
              <a:buFontTx/>
              <a:buChar char="-"/>
            </a:pPr>
            <a:r>
              <a:rPr lang="ru-RU" sz="2400" b="1" dirty="0" smtClean="0"/>
              <a:t>оборудование для организации опытнической деятельности</a:t>
            </a:r>
          </a:p>
          <a:p>
            <a:pPr>
              <a:buFontTx/>
              <a:buChar char="-"/>
            </a:pPr>
            <a:r>
              <a:rPr lang="ru-RU" sz="2400" b="1" dirty="0" smtClean="0"/>
              <a:t>модели, отображающие предметы и явления природы.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2591953_222-p-fon-bledno-zelenii-dlya-prezentatsii-2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7175"/>
            <a:ext cx="9144000" cy="6842116"/>
          </a:xfrm>
          <a:prstGeom prst="roundRect">
            <a:avLst/>
          </a:prstGeom>
        </p:spPr>
      </p:pic>
      <p:pic>
        <p:nvPicPr>
          <p:cNvPr id="10" name="Рисунок 9" descr="20220124_1446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3126364" y="476672"/>
            <a:ext cx="3059094" cy="1800148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20220211_183347.jpg"/>
          <p:cNvPicPr>
            <a:picLocks noChangeAspect="1"/>
          </p:cNvPicPr>
          <p:nvPr/>
        </p:nvPicPr>
        <p:blipFill>
          <a:blip r:embed="rId4" cstate="print"/>
          <a:srcRect l="12201" r="10625" b="1001"/>
          <a:stretch>
            <a:fillRect/>
          </a:stretch>
        </p:blipFill>
        <p:spPr>
          <a:xfrm rot="10800000">
            <a:off x="179512" y="4653136"/>
            <a:ext cx="3168916" cy="2063480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38" y="556080"/>
            <a:ext cx="2416178" cy="386104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218" y="327712"/>
            <a:ext cx="2242939" cy="431778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519276"/>
            <a:ext cx="2253998" cy="419734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2591953_222-p-fon-bledno-zelenii-dlya-prezentatsii-2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2116"/>
          </a:xfrm>
        </p:spPr>
      </p:pic>
      <p:sp>
        <p:nvSpPr>
          <p:cNvPr id="5" name="TextBox 4"/>
          <p:cNvSpPr txBox="1"/>
          <p:nvPr/>
        </p:nvSpPr>
        <p:spPr>
          <a:xfrm>
            <a:off x="683568" y="476672"/>
            <a:ext cx="64087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771800" y="2564904"/>
            <a:ext cx="3960440" cy="1800200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Экологическая комната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51520" y="1124744"/>
            <a:ext cx="2448272" cy="144016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Зона обучения</a:t>
            </a:r>
            <a:endParaRPr lang="ru-RU" sz="2400" b="1" dirty="0"/>
          </a:p>
        </p:txBody>
      </p:sp>
      <p:sp>
        <p:nvSpPr>
          <p:cNvPr id="13" name="Овал 12"/>
          <p:cNvSpPr/>
          <p:nvPr/>
        </p:nvSpPr>
        <p:spPr>
          <a:xfrm>
            <a:off x="323528" y="4797152"/>
            <a:ext cx="2952328" cy="144016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Зона коллекций</a:t>
            </a:r>
            <a:endParaRPr lang="ru-RU" sz="2400" b="1" dirty="0"/>
          </a:p>
        </p:txBody>
      </p:sp>
      <p:sp>
        <p:nvSpPr>
          <p:cNvPr id="14" name="Овал 13"/>
          <p:cNvSpPr/>
          <p:nvPr/>
        </p:nvSpPr>
        <p:spPr>
          <a:xfrm>
            <a:off x="6300192" y="1124744"/>
            <a:ext cx="2736304" cy="144016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Зона релаксации</a:t>
            </a:r>
            <a:endParaRPr lang="ru-RU" sz="2400" b="1" dirty="0"/>
          </a:p>
        </p:txBody>
      </p:sp>
      <p:sp>
        <p:nvSpPr>
          <p:cNvPr id="15" name="Овал 14"/>
          <p:cNvSpPr/>
          <p:nvPr/>
        </p:nvSpPr>
        <p:spPr>
          <a:xfrm>
            <a:off x="5868144" y="4869160"/>
            <a:ext cx="2952328" cy="136815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Зона библиотеки</a:t>
            </a:r>
            <a:endParaRPr lang="ru-RU" sz="2400" b="1" dirty="0"/>
          </a:p>
        </p:txBody>
      </p:sp>
      <p:sp>
        <p:nvSpPr>
          <p:cNvPr id="16" name="Стрелка влево 15"/>
          <p:cNvSpPr/>
          <p:nvPr/>
        </p:nvSpPr>
        <p:spPr>
          <a:xfrm rot="18515407" flipV="1">
            <a:off x="2585424" y="4320493"/>
            <a:ext cx="999244" cy="314617"/>
          </a:xfrm>
          <a:prstGeom prst="lef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 rot="2941915">
            <a:off x="2465663" y="2336386"/>
            <a:ext cx="1046825" cy="262722"/>
          </a:xfrm>
          <a:prstGeom prst="lef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8608589">
            <a:off x="6169414" y="2484372"/>
            <a:ext cx="718906" cy="32641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19560052">
            <a:off x="6181478" y="4017617"/>
            <a:ext cx="280917" cy="978800"/>
          </a:xfrm>
          <a:prstGeom prst="downArrow">
            <a:avLst>
              <a:gd name="adj1" fmla="val 61500"/>
              <a:gd name="adj2" fmla="val 50000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2591953_222-p-fon-bledno-zelenii-dlya-prezentatsii-2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5884"/>
            <a:ext cx="9144000" cy="6842116"/>
          </a:xfrm>
        </p:spPr>
      </p:pic>
      <p:sp>
        <p:nvSpPr>
          <p:cNvPr id="5" name="Горизонтальный свиток 4"/>
          <p:cNvSpPr/>
          <p:nvPr/>
        </p:nvSpPr>
        <p:spPr>
          <a:xfrm>
            <a:off x="2771800" y="476672"/>
            <a:ext cx="3384376" cy="1393312"/>
          </a:xfrm>
          <a:prstGeom prst="horizontalScroll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Лаборатория.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179512" y="2636912"/>
            <a:ext cx="3960440" cy="18002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Лаборатория в отдельном помещении</a:t>
            </a:r>
            <a:endParaRPr lang="ru-RU" sz="2800" b="1" dirty="0"/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323528" y="4725144"/>
            <a:ext cx="3672408" cy="1512168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 экологической комнате</a:t>
            </a:r>
            <a:endParaRPr lang="ru-RU" sz="2800" b="1" dirty="0"/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5220072" y="4581128"/>
            <a:ext cx="3456384" cy="1512168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 группе (мини-лаборатория)</a:t>
            </a:r>
            <a:endParaRPr lang="ru-RU" sz="2800" b="1" dirty="0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5148064" y="2492896"/>
            <a:ext cx="3563888" cy="1944216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Лаборатория на территории детского сада</a:t>
            </a:r>
            <a:endParaRPr lang="ru-RU" sz="28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2591953_222-p-fon-bledno-zelenii-dlya-prezentatsii-2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5884"/>
            <a:ext cx="9144000" cy="6842116"/>
          </a:xfrm>
        </p:spPr>
      </p:pic>
      <p:sp>
        <p:nvSpPr>
          <p:cNvPr id="5" name="TextBox 4"/>
          <p:cNvSpPr txBox="1"/>
          <p:nvPr/>
        </p:nvSpPr>
        <p:spPr>
          <a:xfrm>
            <a:off x="1331640" y="404664"/>
            <a:ext cx="72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84040" y="557064"/>
            <a:ext cx="72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403648" y="404664"/>
            <a:ext cx="5472608" cy="1512168"/>
          </a:xfrm>
          <a:prstGeom prst="horizontalScroll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Музей природы родного края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179512" y="1916832"/>
            <a:ext cx="3888432" cy="1584176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Природа родного края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4572000" y="1700808"/>
            <a:ext cx="4248472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Природоохранительная деятельность ДОУ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107504" y="4221088"/>
            <a:ext cx="4104456" cy="263691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Зона коллекций – гербарии, коллекции объектов неживой природы родного края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1907704" y="3429000"/>
            <a:ext cx="216024" cy="1080120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588224" y="3356992"/>
            <a:ext cx="216024" cy="936104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Горизонтальный свиток 14"/>
          <p:cNvSpPr/>
          <p:nvPr/>
        </p:nvSpPr>
        <p:spPr>
          <a:xfrm>
            <a:off x="4499992" y="4005064"/>
            <a:ext cx="4464496" cy="2852936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/>
              <a:t>Фотографии, слайды, отображающие проведение субботников по посадке деревьев, прогулки в природу, зимнюю подкормку птиц и т.д. </a:t>
            </a:r>
            <a:endParaRPr lang="ru-RU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214</Words>
  <Application>Microsoft Office PowerPoint</Application>
  <PresentationFormat>Экран (4:3)</PresentationFormat>
  <Paragraphs>55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WXS</dc:creator>
  <cp:lastModifiedBy>User</cp:lastModifiedBy>
  <cp:revision>50</cp:revision>
  <dcterms:created xsi:type="dcterms:W3CDTF">2022-01-31T09:26:15Z</dcterms:created>
  <dcterms:modified xsi:type="dcterms:W3CDTF">2023-01-15T18:42:03Z</dcterms:modified>
</cp:coreProperties>
</file>