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8991B-0080-4A16-8626-76DCE830E34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A6863-56EB-41BE-9E5B-31A358BD1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9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1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12" Type="http://schemas.microsoft.com/office/2007/relationships/hdphoto" Target="../media/hdphoto1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openxmlformats.org/officeDocument/2006/relationships/image" Target="../media/image38.jpeg"/><Relationship Id="rId5" Type="http://schemas.openxmlformats.org/officeDocument/2006/relationships/image" Target="../media/image35.jpeg"/><Relationship Id="rId10" Type="http://schemas.microsoft.com/office/2007/relationships/hdphoto" Target="../media/hdphoto15.wdp"/><Relationship Id="rId4" Type="http://schemas.openxmlformats.org/officeDocument/2006/relationships/image" Target="../media/image30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11" Type="http://schemas.openxmlformats.org/officeDocument/2006/relationships/image" Target="../media/image9.jpeg"/><Relationship Id="rId5" Type="http://schemas.openxmlformats.org/officeDocument/2006/relationships/image" Target="../media/image40.jpeg"/><Relationship Id="rId10" Type="http://schemas.openxmlformats.org/officeDocument/2006/relationships/image" Target="../media/image18.jpeg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jpeg"/><Relationship Id="rId7" Type="http://schemas.microsoft.com/office/2007/relationships/hdphoto" Target="../media/hdphoto19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9.jpeg"/><Relationship Id="rId5" Type="http://schemas.openxmlformats.org/officeDocument/2006/relationships/image" Target="../media/image44.jpeg"/><Relationship Id="rId10" Type="http://schemas.microsoft.com/office/2007/relationships/hdphoto" Target="../media/hdphoto20.wdp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10" Type="http://schemas.openxmlformats.org/officeDocument/2006/relationships/image" Target="../media/image9.jpeg"/><Relationship Id="rId4" Type="http://schemas.openxmlformats.org/officeDocument/2006/relationships/image" Target="../media/image7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9.jpeg"/><Relationship Id="rId5" Type="http://schemas.openxmlformats.org/officeDocument/2006/relationships/image" Target="../media/image23.jpeg"/><Relationship Id="rId10" Type="http://schemas.microsoft.com/office/2007/relationships/hdphoto" Target="../media/hdphoto10.wdp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9.jpeg"/><Relationship Id="rId5" Type="http://schemas.openxmlformats.org/officeDocument/2006/relationships/image" Target="../media/image27.jpeg"/><Relationship Id="rId10" Type="http://schemas.microsoft.com/office/2007/relationships/hdphoto" Target="../media/hdphoto9.wdp"/><Relationship Id="rId4" Type="http://schemas.openxmlformats.org/officeDocument/2006/relationships/image" Target="../media/image24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9.jpeg"/><Relationship Id="rId4" Type="http://schemas.openxmlformats.org/officeDocument/2006/relationships/image" Target="../media/image30.jpe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96089445-1024x843_5a4b8e04bb5d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0702177">
            <a:off x="4855932" y="4997781"/>
            <a:ext cx="2219127" cy="81743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Интерактивный 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тренажер по обучению грамоте</a:t>
            </a: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22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683568" y="2924944"/>
            <a:ext cx="2116933" cy="3213980"/>
            <a:chOff x="1115616" y="548680"/>
            <a:chExt cx="2116933" cy="3213980"/>
          </a:xfrm>
          <a:solidFill>
            <a:srgbClr val="92D0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5616" y="4941168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«Ль»</a:t>
            </a:r>
            <a:endParaRPr lang="ru-RU" sz="3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266896" y="6165304"/>
            <a:ext cx="835179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07" y="1071112"/>
            <a:ext cx="1623854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" b="100000" l="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7" r="7219"/>
          <a:stretch/>
        </p:blipFill>
        <p:spPr>
          <a:xfrm>
            <a:off x="5580112" y="1032691"/>
            <a:ext cx="1813492" cy="160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77" y="875148"/>
            <a:ext cx="1351010" cy="1879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82" y="667173"/>
            <a:ext cx="1558228" cy="162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7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9" y="667173"/>
            <a:ext cx="1987425" cy="193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81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childTnLst>
                                    <p:animMotion origin="layout" path="M -1.94444E-06 1.3876E-07 L 0.0691 0.52405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childTnLst>
                                    <p:animMotion origin="layout" path="M -3.05556E-06 7.40741E-07 L 0.0658 0.49699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-3.05556E-06 -1.11111E-06 L -0.14409 0.49283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323528" y="2852936"/>
            <a:ext cx="2116933" cy="3213980"/>
            <a:chOff x="1115616" y="548680"/>
            <a:chExt cx="2116933" cy="32139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9592" y="4869160"/>
            <a:ext cx="93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«Р»</a:t>
            </a:r>
            <a:endParaRPr lang="ru-RU" sz="3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308820" y="6179190"/>
            <a:ext cx="835179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52" y="1268760"/>
            <a:ext cx="1945621" cy="142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4974" r="8152" b="3623"/>
          <a:stretch/>
        </p:blipFill>
        <p:spPr>
          <a:xfrm>
            <a:off x="190797" y="693532"/>
            <a:ext cx="1417590" cy="217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56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826864"/>
            <a:ext cx="1829743" cy="184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77" y="974468"/>
            <a:ext cx="2057598" cy="1614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r="8717"/>
          <a:stretch/>
        </p:blipFill>
        <p:spPr>
          <a:xfrm>
            <a:off x="5681662" y="764704"/>
            <a:ext cx="1431690" cy="183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311267"/>
      </p:ext>
    </p:extLst>
  </p:cSld>
  <p:clrMapOvr>
    <a:masterClrMapping/>
  </p:clrMapOvr>
  <p:transition spd="slow"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childTnLst>
                                    <p:animMotion origin="layout" path="M 1.38889E-06 4.6531E-06 L 0.27864 0.49676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childTnLst>
                                    <p:animMotion origin="layout" path="M -1.38889E-06 -1.11111E-06 L 0.03663 0.46574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23287"/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-1.38889E-06 2.59259E-06 L -0.1401 0.44236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179512" y="2924944"/>
            <a:ext cx="2116933" cy="3213980"/>
            <a:chOff x="1115616" y="548680"/>
            <a:chExt cx="2116933" cy="3213980"/>
          </a:xfrm>
          <a:solidFill>
            <a:srgbClr val="92D0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3568" y="5013176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«Рь»</a:t>
            </a:r>
            <a:endParaRPr lang="ru-RU" sz="3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" y="826148"/>
            <a:ext cx="1180377" cy="186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9290" y="1086602"/>
            <a:ext cx="1481754" cy="1397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1" y="952357"/>
            <a:ext cx="1974813" cy="1826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r="8969"/>
          <a:stretch/>
        </p:blipFill>
        <p:spPr>
          <a:xfrm rot="5400000">
            <a:off x="7351125" y="933320"/>
            <a:ext cx="1605705" cy="191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60" y="1086602"/>
            <a:ext cx="2077616" cy="155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7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childTnLst>
                                    <p:animMotion origin="layout" path="M 2.77778E-07 7.12303E-07 L 0.10469 0.47317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childTnLst>
                                    <p:animMotion origin="layout" path="M 5E-06 8.69565E-07 L -0.10556 0.4482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3.33333E-06 -2.08141E-06 L -0.13177 0.44219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376"/>
            <a:ext cx="9036496" cy="794519"/>
          </a:xfrm>
        </p:spPr>
        <p:txBody>
          <a:bodyPr/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«Твёрдый – мягкий»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9434"/>
            <a:ext cx="8712968" cy="3800213"/>
          </a:xfrm>
        </p:spPr>
        <p:txBody>
          <a:bodyPr>
            <a:normAutofit/>
          </a:bodyPr>
          <a:lstStyle/>
          <a:p>
            <a:pPr algn="just"/>
            <a:endPara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дифференцировать твердые и мягкие согласные звуки между собой, закреплять навыки интонационного выделения звука в слове.</a:t>
            </a:r>
          </a:p>
          <a:p>
            <a:pPr algn="l"/>
            <a:endPara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Навигация: 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последовательный переход к следующему слайду осуществляется по стрелке;</a:t>
            </a:r>
          </a:p>
          <a:p>
            <a:pPr algn="l"/>
            <a:r>
              <a:rPr lang="ru-RU" sz="1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-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ыбор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 в каждом задании осуществляется 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нажатием 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предметы в 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верхней части слайда. </a:t>
            </a:r>
            <a:endParaRPr 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УСПЕХОВ!</a:t>
            </a:r>
            <a:r>
              <a:rPr lang="ru-RU" sz="1400" b="1" i="1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1400" b="1" i="1" smtClean="0">
                <a:solidFill>
                  <a:srgbClr val="FF0000"/>
                </a:solidFill>
                <a:latin typeface="+mj-lt"/>
              </a:rPr>
            </a:br>
            <a:r>
              <a:rPr lang="ru-RU" sz="1400" b="1" i="1" smtClean="0">
                <a:solidFill>
                  <a:schemeClr val="tx1"/>
                </a:solidFill>
                <a:latin typeface="+mj-lt"/>
              </a:rPr>
              <a:t>                        </a:t>
            </a:r>
          </a:p>
          <a:p>
            <a:pPr algn="l"/>
            <a:r>
              <a:rPr lang="ru-RU" sz="1500">
                <a:solidFill>
                  <a:schemeClr val="tx1"/>
                </a:solidFill>
                <a:latin typeface="+mj-lt"/>
              </a:rPr>
              <a:t> </a:t>
            </a:r>
            <a:r>
              <a:rPr lang="ru-RU" sz="1500" smtClean="0">
                <a:solidFill>
                  <a:schemeClr val="tx1"/>
                </a:solidFill>
                <a:latin typeface="+mj-lt"/>
              </a:rPr>
              <a:t>                      </a:t>
            </a:r>
          </a:p>
          <a:p>
            <a:pPr algn="l"/>
            <a:endParaRPr lang="ru-RU" sz="140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sz="140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smtClean="0">
                <a:solidFill>
                  <a:schemeClr val="tx1"/>
                </a:solidFill>
                <a:latin typeface="+mj-lt"/>
              </a:rPr>
              <a:t>                 </a:t>
            </a:r>
          </a:p>
          <a:p>
            <a:pPr algn="l"/>
            <a:r>
              <a:rPr lang="ru-RU" sz="1600">
                <a:solidFill>
                  <a:schemeClr val="tx1"/>
                </a:solidFill>
              </a:rPr>
              <a:t> </a:t>
            </a:r>
            <a:r>
              <a:rPr lang="ru-RU" sz="1600" smtClean="0">
                <a:solidFill>
                  <a:schemeClr val="tx1"/>
                </a:solidFill>
              </a:rPr>
              <a:t>                     </a:t>
            </a:r>
          </a:p>
        </p:txBody>
      </p:sp>
      <p:sp>
        <p:nvSpPr>
          <p:cNvPr id="50" name="Управляющая кнопка: домой 49">
            <a:hlinkClick r:id="rId4" action="ppaction://hlinksldjump" highlightClick="1"/>
          </p:cNvPr>
          <p:cNvSpPr/>
          <p:nvPr/>
        </p:nvSpPr>
        <p:spPr>
          <a:xfrm>
            <a:off x="7020272" y="6021288"/>
            <a:ext cx="792088" cy="720080"/>
          </a:xfrm>
          <a:prstGeom prst="actionButtonHom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>
            <a:hlinkClick r:id="" action="ppaction://hlinkshowjump?jump=nextslide"/>
          </p:cNvPr>
          <p:cNvSpPr/>
          <p:nvPr/>
        </p:nvSpPr>
        <p:spPr>
          <a:xfrm>
            <a:off x="8000995" y="6165304"/>
            <a:ext cx="835179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hlinkClick r:id="rId5" action="ppaction://hlinksldjump"/>
          </p:cNvPr>
          <p:cNvSpPr/>
          <p:nvPr/>
        </p:nvSpPr>
        <p:spPr>
          <a:xfrm>
            <a:off x="463531" y="3582529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>
            <a:hlinkClick r:id="rId6" action="ppaction://hlinksldjump"/>
          </p:cNvPr>
          <p:cNvSpPr/>
          <p:nvPr/>
        </p:nvSpPr>
        <p:spPr>
          <a:xfrm>
            <a:off x="1310190" y="3586653"/>
            <a:ext cx="905489" cy="76911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«Мь»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альтернативный процесс 20">
            <a:hlinkClick r:id="rId7" action="ppaction://hlinksldjump"/>
          </p:cNvPr>
          <p:cNvSpPr/>
          <p:nvPr/>
        </p:nvSpPr>
        <p:spPr>
          <a:xfrm>
            <a:off x="2645410" y="3586653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альтернативный процесс 21">
            <a:hlinkClick r:id="" action="ppaction://noaction"/>
          </p:cNvPr>
          <p:cNvSpPr/>
          <p:nvPr/>
        </p:nvSpPr>
        <p:spPr>
          <a:xfrm>
            <a:off x="4800663" y="3586653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альтернативный процесс 22">
            <a:hlinkClick r:id="rId7" action="ppaction://hlinksldjump"/>
          </p:cNvPr>
          <p:cNvSpPr/>
          <p:nvPr/>
        </p:nvSpPr>
        <p:spPr>
          <a:xfrm>
            <a:off x="6996907" y="3579890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альтернативный процесс 23">
            <a:hlinkClick r:id="" action="ppaction://noaction"/>
          </p:cNvPr>
          <p:cNvSpPr/>
          <p:nvPr/>
        </p:nvSpPr>
        <p:spPr>
          <a:xfrm>
            <a:off x="7091545" y="4853615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>
            <a:hlinkClick r:id="" action="ppaction://noaction"/>
          </p:cNvPr>
          <p:cNvSpPr/>
          <p:nvPr/>
        </p:nvSpPr>
        <p:spPr>
          <a:xfrm>
            <a:off x="1043608" y="4855610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>
            <a:hlinkClick r:id="" action="ppaction://noaction"/>
          </p:cNvPr>
          <p:cNvSpPr/>
          <p:nvPr/>
        </p:nvSpPr>
        <p:spPr>
          <a:xfrm>
            <a:off x="3056501" y="4877212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альтернативный процесс 26">
            <a:hlinkClick r:id="" action="ppaction://noaction"/>
          </p:cNvPr>
          <p:cNvSpPr/>
          <p:nvPr/>
        </p:nvSpPr>
        <p:spPr>
          <a:xfrm>
            <a:off x="5076056" y="4869160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лок-схема: альтернативный процесс 28">
            <a:hlinkClick r:id="" action="ppaction://noaction"/>
          </p:cNvPr>
          <p:cNvSpPr/>
          <p:nvPr/>
        </p:nvSpPr>
        <p:spPr>
          <a:xfrm>
            <a:off x="3484227" y="3582529"/>
            <a:ext cx="905489" cy="76911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«Сь»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6" action="ppaction://hlinksldjump"/>
          </p:cNvPr>
          <p:cNvSpPr/>
          <p:nvPr/>
        </p:nvSpPr>
        <p:spPr>
          <a:xfrm>
            <a:off x="5664174" y="3579888"/>
            <a:ext cx="905489" cy="76911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«Зь»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>
            <a:hlinkClick r:id="" action="ppaction://noaction"/>
          </p:cNvPr>
          <p:cNvSpPr/>
          <p:nvPr/>
        </p:nvSpPr>
        <p:spPr>
          <a:xfrm>
            <a:off x="7835724" y="3579889"/>
            <a:ext cx="905489" cy="76911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«Ль»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>
            <a:hlinkClick r:id="" action="ppaction://noaction"/>
          </p:cNvPr>
          <p:cNvSpPr/>
          <p:nvPr/>
        </p:nvSpPr>
        <p:spPr>
          <a:xfrm>
            <a:off x="7903789" y="4853614"/>
            <a:ext cx="905489" cy="76911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«Нь»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Блок-схема: альтернативный процесс 32">
            <a:hlinkClick r:id="" action="ppaction://noaction"/>
          </p:cNvPr>
          <p:cNvSpPr/>
          <p:nvPr/>
        </p:nvSpPr>
        <p:spPr>
          <a:xfrm>
            <a:off x="1882425" y="4886431"/>
            <a:ext cx="905489" cy="76911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«Кь»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лок-схема: альтернативный процесс 33">
            <a:hlinkClick r:id="" action="ppaction://noaction"/>
          </p:cNvPr>
          <p:cNvSpPr/>
          <p:nvPr/>
        </p:nvSpPr>
        <p:spPr>
          <a:xfrm>
            <a:off x="3898793" y="4879473"/>
            <a:ext cx="905489" cy="76911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«Дь»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альтернативный процесс 34">
            <a:hlinkClick r:id="" action="ppaction://noaction"/>
          </p:cNvPr>
          <p:cNvSpPr/>
          <p:nvPr/>
        </p:nvSpPr>
        <p:spPr>
          <a:xfrm>
            <a:off x="5914873" y="4855876"/>
            <a:ext cx="905489" cy="76911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«Рь»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1259632" y="2852936"/>
            <a:ext cx="2116933" cy="3213980"/>
            <a:chOff x="1122619" y="2920364"/>
            <a:chExt cx="2116933" cy="321398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122619" y="2920364"/>
              <a:ext cx="2116933" cy="3213980"/>
              <a:chOff x="1115616" y="548680"/>
              <a:chExt cx="2116933" cy="3213980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273982" y="1998464"/>
                <a:ext cx="1800200" cy="176419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Равнобедренный треугольник 3"/>
              <p:cNvSpPr/>
              <p:nvPr/>
            </p:nvSpPr>
            <p:spPr>
              <a:xfrm>
                <a:off x="1115616" y="548680"/>
                <a:ext cx="2116933" cy="1449784"/>
              </a:xfrm>
              <a:prstGeom prst="triangl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634022" y="2394508"/>
                <a:ext cx="1080120" cy="9721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mtClean="0"/>
                  <a:t>«М»</a:t>
                </a:r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626675" y="4856274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«М»</a:t>
              </a:r>
              <a:endParaRPr lang="ru-RU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388424" y="6165304"/>
            <a:ext cx="713651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55606"/>
            <a:ext cx="1535931" cy="172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99505"/>
            <a:ext cx="1500743" cy="166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79" y="784632"/>
            <a:ext cx="1626906" cy="162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64" y="874867"/>
            <a:ext cx="1555387" cy="1710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71" y="957310"/>
            <a:ext cx="1516611" cy="154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1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childTnLst>
                                    <p:animMotion origin="layout" path="M -0.04722 -0.01459 L 0.2757 0.50625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childTnLst>
                                    <p:animMotion origin="layout" path="M -3.61111E-06 -4.81481E-06 L 0.02552 0.48913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2.77778E-06 2.96296E-06 L -0.01597 0.49815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683568" y="2708920"/>
            <a:ext cx="2116933" cy="3213980"/>
            <a:chOff x="1115616" y="548680"/>
            <a:chExt cx="2116933" cy="3213980"/>
          </a:xfrm>
          <a:solidFill>
            <a:srgbClr val="92D0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5616" y="4725144"/>
            <a:ext cx="1302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«Мь»</a:t>
            </a:r>
            <a:endParaRPr lang="ru-RU" sz="3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266896" y="6165304"/>
            <a:ext cx="835179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65" y="826450"/>
            <a:ext cx="1555387" cy="1710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02327"/>
            <a:ext cx="1516611" cy="154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19" y="752013"/>
            <a:ext cx="1418319" cy="176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17" y="962842"/>
            <a:ext cx="1734579" cy="173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6471" l="0" r="8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6" r="27819" b="10540"/>
          <a:stretch/>
        </p:blipFill>
        <p:spPr>
          <a:xfrm>
            <a:off x="576197" y="962842"/>
            <a:ext cx="901874" cy="130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0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childTnLst>
                                    <p:animMotion origin="layout" path="M -1.94444E-06 -2.11841E-06 L -0.1868 0.47503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childTnLst>
                                    <p:animMotion origin="layout" path="M -4.72222E-06 -4.35708E-06 L -0.17517 0.4408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-3.61111E-06 -9.89824E-07 L 0.2724 0.48381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755576" y="2780928"/>
            <a:ext cx="2116933" cy="3213980"/>
            <a:chOff x="1115616" y="548680"/>
            <a:chExt cx="2116933" cy="32139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31640" y="4797152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«С»</a:t>
            </a:r>
            <a:endParaRPr lang="ru-RU" sz="3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286684" y="6153981"/>
            <a:ext cx="835179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95" l="4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" y="973348"/>
            <a:ext cx="177432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04012"/>
            <a:ext cx="1801776" cy="160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28" l="0" r="98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83" y="774812"/>
            <a:ext cx="1231966" cy="196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92" y="774812"/>
            <a:ext cx="1777996" cy="184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09" y="1061380"/>
            <a:ext cx="1495425" cy="130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37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childTnLst>
                                    <p:animMotion origin="layout" path="M 0.03299 -0.0199 L 0.37952 0.48403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childTnLst>
                                    <p:animMotion origin="layout" path="M -1.11111E-06 2.96296E-06 L 0.08368 0.4919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childTnLst>
                                    <p:animMotion origin="layout" path="M 3.33333E-06 7.40741E-07 L 0.04618 0.48634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971600" y="2996952"/>
            <a:ext cx="2116933" cy="3213980"/>
            <a:chOff x="1115616" y="548680"/>
            <a:chExt cx="2116933" cy="3213980"/>
          </a:xfrm>
          <a:solidFill>
            <a:srgbClr val="92D0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03648" y="494116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«Сь»</a:t>
            </a:r>
            <a:endParaRPr lang="ru-RU" sz="3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286684" y="6153981"/>
            <a:ext cx="835179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7" y="602024"/>
            <a:ext cx="1777996" cy="1846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17389"/>
            <a:ext cx="1837442" cy="183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22967"/>
            <a:ext cx="1317501" cy="1661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0" y="859513"/>
            <a:ext cx="1587848" cy="1927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77" y="937247"/>
            <a:ext cx="1569530" cy="1397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7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childTnLst>
                                    <p:animMotion origin="layout" path="M 1.11111E-06 2.96296E-06 L 0.32795 0.51921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childTnLst>
                                    <p:animMotion origin="layout" path="M 5.55556E-07 4.07407E-06 L 0.21875 0.49907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-4.72222E-06 2.22222E-06 L -0.17986 0.52014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755576" y="2924944"/>
            <a:ext cx="2116933" cy="3213980"/>
            <a:chOff x="1115616" y="548680"/>
            <a:chExt cx="2116933" cy="32139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31640" y="494116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«З»</a:t>
            </a:r>
            <a:endParaRPr lang="ru-RU" sz="3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257660" y="6197663"/>
            <a:ext cx="835179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0506"/>
            <a:ext cx="1909716" cy="174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7" t="10438" r="11406" b="6289"/>
          <a:stretch/>
        </p:blipFill>
        <p:spPr>
          <a:xfrm>
            <a:off x="1924424" y="1298902"/>
            <a:ext cx="1820858" cy="142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90308"/>
            <a:ext cx="1678098" cy="187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5762"/>
          <a:stretch/>
        </p:blipFill>
        <p:spPr>
          <a:xfrm>
            <a:off x="3745282" y="1018991"/>
            <a:ext cx="1478071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78" y="757517"/>
            <a:ext cx="1903457" cy="190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50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childTnLst>
                                    <p:animMotion origin="layout" path="M 0.0007 0.00324 L 0.36354 0.48959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childTnLst>
                                    <p:animMotion origin="layout" path="M 1.11111E-06 -1.66512E-06 L 0.12917 0.48959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5.55556E-07 -4.07407E-06 L -0.11424 0.50301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827584" y="2996952"/>
            <a:ext cx="2116933" cy="3213980"/>
            <a:chOff x="1115616" y="548680"/>
            <a:chExt cx="2116933" cy="3213980"/>
          </a:xfrm>
          <a:solidFill>
            <a:srgbClr val="92D0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31640" y="5013176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«Зь»</a:t>
            </a:r>
            <a:endParaRPr lang="ru-RU" sz="3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257660" y="6197663"/>
            <a:ext cx="835179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09107"/>
            <a:ext cx="1505909" cy="167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97339"/>
            <a:ext cx="1504752" cy="154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8" y="1113407"/>
            <a:ext cx="1563818" cy="1311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11" y="760750"/>
            <a:ext cx="1613211" cy="201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9" t="11483" r="14832" b="3967"/>
          <a:stretch/>
        </p:blipFill>
        <p:spPr>
          <a:xfrm>
            <a:off x="7158029" y="1095495"/>
            <a:ext cx="1741117" cy="144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7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childTnLst>
                                    <p:animMotion origin="layout" path="M 5E-06 7.40741E-07 L 0.30417 0.50949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childTnLst>
                                    <p:animMotion origin="layout" path="M -2.5E-06 3.7037E-06 L -0.08663 0.47245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2.77778E-06 -3.78353E-06 L -0.11545 0.48428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39552" y="2852936"/>
            <a:ext cx="2116933" cy="3213980"/>
            <a:chOff x="1115616" y="548680"/>
            <a:chExt cx="2116933" cy="32139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15616" y="486916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«Л»</a:t>
            </a:r>
            <a:endParaRPr lang="ru-RU" sz="3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266896" y="6165304"/>
            <a:ext cx="835179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78" y="1005965"/>
            <a:ext cx="1623854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47" y="1074811"/>
            <a:ext cx="118110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9" y="727910"/>
            <a:ext cx="2012024" cy="1979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05965"/>
            <a:ext cx="942924" cy="1701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45840"/>
            <a:ext cx="1990080" cy="179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44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childTnLst>
                                    <p:animMotion origin="layout" path="M -2.77778E-06 -2.96296E-06 L 0.15938 0.51204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childTnLst>
                                    <p:animMotion origin="layout" path="M -1.38889E-06 4.44444E-06 L -0.08663 0.51527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1.11111E-06 -7.40741E-07 L -0.14636 0.50509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151</Words>
  <Application>Microsoft Office PowerPoint</Application>
  <PresentationFormat>Экран (4:3)</PresentationFormat>
  <Paragraphs>52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Интерактивный  тренажер по обучению грамоте</vt:lpstr>
      <vt:lpstr>«Твёрдый – мягкий»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 тренажер по обучению грамоте</dc:title>
  <dc:creator>Александра</dc:creator>
  <cp:lastModifiedBy>Александра</cp:lastModifiedBy>
  <cp:revision>9</cp:revision>
  <dcterms:created xsi:type="dcterms:W3CDTF">2020-04-07T11:15:15Z</dcterms:created>
  <dcterms:modified xsi:type="dcterms:W3CDTF">2020-04-07T12:10:11Z</dcterms:modified>
</cp:coreProperties>
</file>