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57" r:id="rId1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FF6600"/>
    <a:srgbClr val="99FF66"/>
    <a:srgbClr val="CC0099"/>
    <a:srgbClr val="FF99FF"/>
    <a:srgbClr val="800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FD89-E3EA-41BD-AB87-22AD57E5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F1F07-BEE5-489F-B376-FF1C957FA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63E4-3EE3-4F9C-AAC5-C882336A2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72E2-314A-4A73-B435-E7628306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1495-170B-4DDD-BE12-04225DE39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B672-F564-48C5-B47E-B9F7F07FC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A1B1-E6A9-4225-AF85-FCECE8EB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4FCF-A8DF-49D8-9611-D1668914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9DD75-93E8-445D-95EC-DEE65A31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1A42-25ED-4F52-B645-5A06E393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CA01-7E88-4CC1-975D-5C094230B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61D15B-9D74-42C8-95B8-FF39DAAB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Лес.png"/>
          <p:cNvPicPr>
            <a:picLocks noChangeAspect="1"/>
          </p:cNvPicPr>
          <p:nvPr/>
        </p:nvPicPr>
        <p:blipFill>
          <a:blip r:embed="rId2" cstate="print"/>
          <a:srcRect l="13775" t="977" r="16138" b="23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://www.stihi.ru/pics/2016/12/06/119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844824"/>
            <a:ext cx="5832648" cy="4491139"/>
          </a:xfrm>
          <a:prstGeom prst="rect">
            <a:avLst/>
          </a:prstGeom>
          <a:noFill/>
        </p:spPr>
      </p:pic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043608" y="980728"/>
            <a:ext cx="72009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Хитрые половинки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3275856" y="270892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5-7 лет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35699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Управляющая кнопка: справка 16">
            <a:hlinkClick r:id="" action="ppaction://hlinkshowjump?jump=lastslide" highlightClick="1"/>
          </p:cNvPr>
          <p:cNvSpPr/>
          <p:nvPr/>
        </p:nvSpPr>
        <p:spPr bwMode="auto">
          <a:xfrm>
            <a:off x="8604448" y="0"/>
            <a:ext cx="539552" cy="692696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 descr="мет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708275"/>
            <a:ext cx="20081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781300"/>
            <a:ext cx="1152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4388" y="476250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740650" y="2781300"/>
            <a:ext cx="1116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7956550" y="4868863"/>
            <a:ext cx="97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9113" y="5516563"/>
            <a:ext cx="32416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М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>
                <a:solidFill>
                  <a:srgbClr val="0070C0"/>
                </a:solidFill>
              </a:rPr>
              <a:t>ТЛ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октор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48"/>
          <a:stretch>
            <a:fillRect/>
          </a:stretch>
        </p:blipFill>
        <p:spPr bwMode="auto">
          <a:xfrm>
            <a:off x="4572000" y="2708275"/>
            <a:ext cx="792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доктор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54"/>
          <a:stretch>
            <a:fillRect/>
          </a:stretch>
        </p:blipFill>
        <p:spPr bwMode="auto">
          <a:xfrm>
            <a:off x="3924300" y="2708275"/>
            <a:ext cx="7143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92950" y="69215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Т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7775575" y="2708275"/>
            <a:ext cx="1368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Т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7667625" y="4941888"/>
            <a:ext cx="1296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70C0"/>
                </a:solidFill>
              </a:rPr>
              <a:t>Т</a:t>
            </a:r>
            <a:r>
              <a:rPr lang="ru-RU" sz="3600" b="1">
                <a:solidFill>
                  <a:srgbClr val="FF0000"/>
                </a:solidFill>
              </a:rPr>
              <a:t>Ы</a:t>
            </a:r>
            <a:r>
              <a:rPr lang="ru-RU" sz="36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5301208"/>
            <a:ext cx="266429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Д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КТ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532440" y="6453336"/>
            <a:ext cx="611560" cy="40466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акел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09" r="11955" b="12001"/>
          <a:stretch>
            <a:fillRect/>
          </a:stretch>
        </p:blipFill>
        <p:spPr>
          <a:xfrm>
            <a:off x="4067944" y="2780928"/>
            <a:ext cx="1368152" cy="1800200"/>
          </a:xfrm>
          <a:prstGeom prst="rect">
            <a:avLst/>
          </a:prstGeom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781300"/>
            <a:ext cx="1152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5301208"/>
            <a:ext cx="266429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Ф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Е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6206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360" y="508518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</a:t>
            </a:r>
            <a:r>
              <a:rPr lang="ru-RU" sz="3600" b="1" dirty="0">
                <a:solidFill>
                  <a:srgbClr val="FF0000"/>
                </a:solidFill>
              </a:rPr>
              <a:t>Е</a:t>
            </a:r>
            <a:r>
              <a:rPr lang="ru-RU" sz="3600" b="1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360" y="2852936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К</a:t>
            </a:r>
            <a:r>
              <a:rPr lang="ru-RU" sz="3600" b="1" dirty="0">
                <a:solidFill>
                  <a:srgbClr val="FF0000"/>
                </a:solidFill>
              </a:rPr>
              <a:t>У</a:t>
            </a:r>
            <a:r>
              <a:rPr lang="ru-RU" sz="3600" b="1" dirty="0">
                <a:solidFill>
                  <a:srgbClr val="0070C0"/>
                </a:solidFill>
              </a:rPr>
              <a:t>Л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460432" y="6309320"/>
            <a:ext cx="683568" cy="5486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47864" y="5301208"/>
            <a:ext cx="2664296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И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КР</a:t>
            </a:r>
            <a:r>
              <a:rPr lang="ru-RU" sz="4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endParaRPr lang="ru-RU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Рисунок 3" descr="Икр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7285" y="2708920"/>
            <a:ext cx="2357429" cy="1944216"/>
          </a:xfrm>
          <a:prstGeom prst="rect">
            <a:avLst/>
          </a:prstGeom>
        </p:spPr>
      </p:pic>
      <p:pic>
        <p:nvPicPr>
          <p:cNvPr id="5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781300"/>
            <a:ext cx="1152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08304" y="6206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292494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</a:t>
            </a: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50851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</a:t>
            </a:r>
            <a:r>
              <a:rPr lang="ru-RU" sz="3600" b="1" dirty="0">
                <a:solidFill>
                  <a:srgbClr val="FF0000"/>
                </a:solidFill>
              </a:rPr>
              <a:t>Ы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 bwMode="auto">
          <a:xfrm>
            <a:off x="8532440" y="6309320"/>
            <a:ext cx="611560" cy="5486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.png"/>
          <p:cNvPicPr>
            <a:picLocks noChangeAspect="1"/>
          </p:cNvPicPr>
          <p:nvPr/>
        </p:nvPicPr>
        <p:blipFill>
          <a:blip r:embed="rId2" cstate="print"/>
          <a:srcRect l="13775" t="977" r="16138" b="23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http://www.stihi.ru/pics/2016/12/06/119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04864"/>
            <a:ext cx="5184576" cy="3992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9807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Пень - </a:t>
            </a:r>
            <a:r>
              <a:rPr lang="en-US" dirty="0"/>
              <a:t>ugadn75.ru</a:t>
            </a:r>
            <a:endParaRPr lang="ru-RU" dirty="0"/>
          </a:p>
          <a:p>
            <a:pPr algn="l"/>
            <a:r>
              <a:rPr lang="ru-RU" dirty="0"/>
              <a:t>Фоны и картинки из Конструктора картинок «</a:t>
            </a:r>
            <a:r>
              <a:rPr lang="ru-RU" dirty="0" err="1"/>
              <a:t>Мерсибо</a:t>
            </a:r>
            <a:r>
              <a:rPr lang="ru-RU" dirty="0"/>
              <a:t>»</a:t>
            </a:r>
          </a:p>
        </p:txBody>
      </p:sp>
      <p:sp>
        <p:nvSpPr>
          <p:cNvPr id="7" name="Управляющая кнопка: далее 6">
            <a:hlinkClick r:id="" action="ppaction://hlinkshowjump?jump=endshow" highlightClick="1"/>
          </p:cNvPr>
          <p:cNvSpPr/>
          <p:nvPr/>
        </p:nvSpPr>
        <p:spPr bwMode="auto">
          <a:xfrm>
            <a:off x="8532440" y="6309320"/>
            <a:ext cx="611560" cy="5486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ес.png"/>
          <p:cNvPicPr>
            <a:picLocks noChangeAspect="1"/>
          </p:cNvPicPr>
          <p:nvPr/>
        </p:nvPicPr>
        <p:blipFill>
          <a:blip r:embed="rId2" cstate="print"/>
          <a:srcRect l="13775" t="977" r="16138" b="23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http://www.stihi.ru/pics/2016/12/06/119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492896"/>
            <a:ext cx="4752528" cy="36594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480720" cy="1143000"/>
          </a:xfrm>
        </p:spPr>
        <p:txBody>
          <a:bodyPr/>
          <a:lstStyle/>
          <a:p>
            <a:pPr algn="l">
              <a:defRPr/>
            </a:pPr>
            <a:r>
              <a:rPr lang="ru-RU" sz="1800" b="1" dirty="0">
                <a:solidFill>
                  <a:srgbClr val="FF0000"/>
                </a:solidFill>
              </a:rPr>
              <a:t>Цель игры: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Чтение двусложных слов, повторение слов на «трудные» звуки.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Правила: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Один слог в слове (по выбору – первый или второй) заменяет картинка, при нахождении ее «потерянного» слога, картинка полностью восстанавливается. Из предложенных слогов надо выбрать тот, что подходит к картинке.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Рекомендации: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Слова со звуками Р, Л. Таким образом решаются несколько задач: закрепление навыка </a:t>
            </a:r>
            <a:r>
              <a:rPr lang="ru-RU" sz="1800" dirty="0" err="1">
                <a:solidFill>
                  <a:schemeClr val="tx1"/>
                </a:solidFill>
              </a:rPr>
              <a:t>послогового</a:t>
            </a:r>
            <a:r>
              <a:rPr lang="ru-RU" sz="1800" dirty="0">
                <a:solidFill>
                  <a:schemeClr val="tx1"/>
                </a:solidFill>
              </a:rPr>
              <a:t> чтения, автоматизация звукопроизношения и работа над фонематическим слухом. Лишние слоги специально подобраны так, чтобы ребенку надо было проанализировать слово, прежде, чем выбрать правильный слог.</a:t>
            </a:r>
          </a:p>
        </p:txBody>
      </p:sp>
      <p:sp>
        <p:nvSpPr>
          <p:cNvPr id="8" name="Управляющая кнопка: далее 7">
            <a:hlinkClick r:id="" action="ppaction://hlinkshowjump?jump=firs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лыш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малыш.PNG"/>
          <p:cNvPicPr>
            <a:picLocks noChangeAspect="1"/>
          </p:cNvPicPr>
          <p:nvPr/>
        </p:nvPicPr>
        <p:blipFill>
          <a:blip r:embed="rId3" cstate="print"/>
          <a:srcRect r="50375"/>
          <a:stretch>
            <a:fillRect/>
          </a:stretch>
        </p:blipFill>
        <p:spPr bwMode="auto">
          <a:xfrm>
            <a:off x="3995936" y="2852936"/>
            <a:ext cx="7461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948264" y="548680"/>
            <a:ext cx="1584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Л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68344" y="2780928"/>
            <a:ext cx="129646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Л</a:t>
            </a:r>
            <a:r>
              <a:rPr lang="ru-RU" sz="3000" b="1" dirty="0">
                <a:solidFill>
                  <a:srgbClr val="FF0000"/>
                </a:solidFill>
              </a:rPr>
              <a:t>Ы</a:t>
            </a:r>
            <a:r>
              <a:rPr lang="ru-RU" sz="30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7632700" y="5085184"/>
            <a:ext cx="1511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Л</a:t>
            </a:r>
            <a:r>
              <a:rPr lang="ru-RU" sz="3200" b="1" dirty="0">
                <a:solidFill>
                  <a:srgbClr val="FF0000"/>
                </a:solidFill>
              </a:rPr>
              <a:t>У</a:t>
            </a:r>
            <a:r>
              <a:rPr lang="ru-RU" sz="32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5157788"/>
            <a:ext cx="27368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Ы</a:t>
            </a:r>
            <a:r>
              <a:rPr lang="ru-RU" sz="40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 bwMode="auto">
          <a:xfrm>
            <a:off x="8604448" y="6309320"/>
            <a:ext cx="539552" cy="54868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пирог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852738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67625" y="2708275"/>
            <a:ext cx="129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 b="1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7092950" y="404813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У</a:t>
            </a:r>
            <a:r>
              <a:rPr lang="ru-RU" sz="4000" b="1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7885113" y="4941888"/>
            <a:ext cx="12588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9113" y="5084763"/>
            <a:ext cx="32416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П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 b="1">
                <a:solidFill>
                  <a:srgbClr val="0070C0"/>
                </a:solidFill>
              </a:rPr>
              <a:t>Г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кук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757"/>
          <a:stretch>
            <a:fillRect/>
          </a:stretch>
        </p:blipFill>
        <p:spPr bwMode="auto">
          <a:xfrm>
            <a:off x="3635375" y="2781300"/>
            <a:ext cx="1008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 descr="кук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781300"/>
            <a:ext cx="21351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092950" y="620713"/>
            <a:ext cx="1150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7667625" y="2708275"/>
            <a:ext cx="1189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85113" y="5084763"/>
            <a:ext cx="97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5229225"/>
            <a:ext cx="266541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К</a:t>
            </a:r>
            <a:r>
              <a:rPr lang="ru-RU" sz="4000" b="1" dirty="0">
                <a:solidFill>
                  <a:srgbClr val="FF0000"/>
                </a:solidFill>
              </a:rPr>
              <a:t>У</a:t>
            </a:r>
            <a:r>
              <a:rPr lang="ru-RU" sz="4000" b="1" dirty="0">
                <a:solidFill>
                  <a:srgbClr val="0070C0"/>
                </a:solidFill>
              </a:rPr>
              <a:t>КЛ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0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 bwMode="auto">
          <a:xfrm>
            <a:off x="8676456" y="6381328"/>
            <a:ext cx="467544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повар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708275"/>
            <a:ext cx="18732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96188" y="2781300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70C0"/>
                </a:solidFill>
              </a:rPr>
              <a:t>В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388" y="333375"/>
            <a:ext cx="12954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70C0"/>
                </a:solidFill>
              </a:rPr>
              <a:t>В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7625" y="5157788"/>
            <a:ext cx="1476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70C0"/>
                </a:solidFill>
              </a:rPr>
              <a:t>В</a:t>
            </a:r>
            <a:r>
              <a:rPr lang="ru-RU" sz="4000" b="1" dirty="0">
                <a:solidFill>
                  <a:srgbClr val="FF0000"/>
                </a:solidFill>
              </a:rPr>
              <a:t>У</a:t>
            </a:r>
            <a:r>
              <a:rPr lang="ru-RU" sz="4000" b="1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2138" y="5300663"/>
            <a:ext cx="3168650" cy="708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70C0"/>
                </a:solidFill>
              </a:rPr>
              <a:t>П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В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тетрад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708275"/>
            <a:ext cx="165576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4248" y="404664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Р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А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ДЬ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2636912"/>
            <a:ext cx="176368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Р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У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5157192"/>
            <a:ext cx="18722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Р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О</a:t>
            </a:r>
            <a:r>
              <a:rPr lang="ru-RU" sz="32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ДЬ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9113" y="5157788"/>
            <a:ext cx="32416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F0"/>
                </a:solidFill>
              </a:rPr>
              <a:t>Т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>
                <a:solidFill>
                  <a:srgbClr val="00B0F0"/>
                </a:solidFill>
              </a:rPr>
              <a:t>ТР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  <a:r>
              <a:rPr lang="ru-RU" sz="4000" b="1">
                <a:solidFill>
                  <a:srgbClr val="00B0F0"/>
                </a:solidFill>
              </a:rPr>
              <a:t>ДЬ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757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 descr="гор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708275"/>
            <a:ext cx="2584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852738"/>
            <a:ext cx="1152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84368" y="2708920"/>
            <a:ext cx="1042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236296" y="476672"/>
            <a:ext cx="107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</a:t>
            </a:r>
            <a:r>
              <a:rPr lang="ru-RU" sz="40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8028384" y="5085184"/>
            <a:ext cx="900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9113" y="5300663"/>
            <a:ext cx="302577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Г</a:t>
            </a: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салат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781300"/>
            <a:ext cx="2232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4643438" y="2781300"/>
            <a:ext cx="11525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04138" y="5085184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092950" y="260350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Л</a:t>
            </a: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 b="1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596188" y="2708275"/>
            <a:ext cx="1331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Л</a:t>
            </a:r>
            <a:r>
              <a:rPr lang="ru-RU" sz="4000" b="1">
                <a:solidFill>
                  <a:srgbClr val="FF0000"/>
                </a:solidFill>
              </a:rPr>
              <a:t>У</a:t>
            </a:r>
            <a:r>
              <a:rPr lang="ru-RU" sz="4000" b="1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9113" y="5373688"/>
            <a:ext cx="309721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С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 bwMode="auto">
          <a:xfrm>
            <a:off x="8604448" y="6381328"/>
            <a:ext cx="539552" cy="47667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" descr="кефир.PNG"/>
          <p:cNvPicPr>
            <a:picLocks noChangeAspect="1"/>
          </p:cNvPicPr>
          <p:nvPr/>
        </p:nvPicPr>
        <p:blipFill>
          <a:blip r:embed="rId3" cstate="print"/>
          <a:srcRect l="20181" t="8282" r="36819" b="8888"/>
          <a:stretch>
            <a:fillRect/>
          </a:stretch>
        </p:blipFill>
        <p:spPr bwMode="auto">
          <a:xfrm>
            <a:off x="4067175" y="2852738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эльф\Desktop\Картинки Мерсибо\Картинки с Мерсибо\Игры\Снимок8 - копия.PNG"/>
          <p:cNvPicPr>
            <a:picLocks noChangeAspect="1" noChangeArrowheads="1"/>
          </p:cNvPicPr>
          <p:nvPr/>
        </p:nvPicPr>
        <p:blipFill>
          <a:blip r:embed="rId2" cstate="print"/>
          <a:srcRect l="78703" t="2444" r="9483" b="76888"/>
          <a:stretch>
            <a:fillRect/>
          </a:stretch>
        </p:blipFill>
        <p:spPr bwMode="auto">
          <a:xfrm>
            <a:off x="3492500" y="2852738"/>
            <a:ext cx="11509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40650" y="4797425"/>
            <a:ext cx="1403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Ф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019925" y="404813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Ф</a:t>
            </a:r>
            <a:r>
              <a:rPr lang="ru-RU" sz="4000" b="1">
                <a:solidFill>
                  <a:srgbClr val="FF0000"/>
                </a:solidFill>
              </a:rPr>
              <a:t>О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704138" y="2781300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Ф</a:t>
            </a:r>
            <a:r>
              <a:rPr lang="ru-RU" sz="4000" b="1">
                <a:solidFill>
                  <a:srgbClr val="FF0000"/>
                </a:solidFill>
              </a:rPr>
              <a:t>У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19475" y="5084763"/>
            <a:ext cx="259238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70C0"/>
                </a:solidFill>
              </a:rPr>
              <a:t>К</a:t>
            </a:r>
            <a:r>
              <a:rPr lang="ru-RU" sz="4000" b="1">
                <a:solidFill>
                  <a:srgbClr val="FF0000"/>
                </a:solidFill>
              </a:rPr>
              <a:t>Е</a:t>
            </a:r>
            <a:r>
              <a:rPr lang="ru-RU" sz="4000" b="1">
                <a:solidFill>
                  <a:srgbClr val="0070C0"/>
                </a:solidFill>
              </a:rPr>
              <a:t>Ф</a:t>
            </a:r>
            <a:r>
              <a:rPr lang="ru-RU" sz="4000" b="1">
                <a:solidFill>
                  <a:srgbClr val="FF0000"/>
                </a:solidFill>
              </a:rPr>
              <a:t>И</a:t>
            </a:r>
            <a:r>
              <a:rPr lang="ru-RU" sz="4000" b="1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 bwMode="auto">
          <a:xfrm>
            <a:off x="8604448" y="6453336"/>
            <a:ext cx="539552" cy="40466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175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Impact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игры: Чтение двусложных слов, повторение слов на «трудные» звуки. Правила: Один слог в слове (по выбору – первый или второй) заменяет картинка, при нахождении ее «потерянного» слога, картинка полностью восстанавливается. Из предложенных слогов надо выбрать тот, что подходит к картинке. Рекомендации: Слова со звуками Р, Л. Таким образом решаются несколько задач: закрепление навыка послогового чтения, автоматизация звукопроизношения и работа над фонематическим слухом. Лишние слоги специально подобраны так, чтобы ребенку надо было проанализировать слово, прежде, чем выбрать правильный слог.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Диана Гуцунаева</cp:lastModifiedBy>
  <cp:revision>30</cp:revision>
  <dcterms:created xsi:type="dcterms:W3CDTF">2008-09-28T17:45:10Z</dcterms:created>
  <dcterms:modified xsi:type="dcterms:W3CDTF">2023-10-26T18:36:05Z</dcterms:modified>
</cp:coreProperties>
</file>